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65"/>
  </p:notesMasterIdLst>
  <p:sldIdLst>
    <p:sldId id="256" r:id="rId2"/>
    <p:sldId id="387" r:id="rId3"/>
    <p:sldId id="313" r:id="rId4"/>
    <p:sldId id="314" r:id="rId5"/>
    <p:sldId id="278" r:id="rId6"/>
    <p:sldId id="279" r:id="rId7"/>
    <p:sldId id="257" r:id="rId8"/>
    <p:sldId id="296" r:id="rId9"/>
    <p:sldId id="295" r:id="rId10"/>
    <p:sldId id="288" r:id="rId11"/>
    <p:sldId id="262" r:id="rId12"/>
    <p:sldId id="263" r:id="rId13"/>
    <p:sldId id="261" r:id="rId14"/>
    <p:sldId id="277" r:id="rId15"/>
    <p:sldId id="285" r:id="rId16"/>
    <p:sldId id="323" r:id="rId17"/>
    <p:sldId id="348" r:id="rId18"/>
    <p:sldId id="317" r:id="rId19"/>
    <p:sldId id="305" r:id="rId20"/>
    <p:sldId id="351" r:id="rId21"/>
    <p:sldId id="304" r:id="rId22"/>
    <p:sldId id="379" r:id="rId23"/>
    <p:sldId id="307" r:id="rId24"/>
    <p:sldId id="303" r:id="rId25"/>
    <p:sldId id="352" r:id="rId26"/>
    <p:sldId id="353" r:id="rId27"/>
    <p:sldId id="360" r:id="rId28"/>
    <p:sldId id="280" r:id="rId29"/>
    <p:sldId id="299" r:id="rId30"/>
    <p:sldId id="312" r:id="rId31"/>
    <p:sldId id="385" r:id="rId32"/>
    <p:sldId id="284" r:id="rId33"/>
    <p:sldId id="318" r:id="rId34"/>
    <p:sldId id="327" r:id="rId35"/>
    <p:sldId id="337" r:id="rId36"/>
    <p:sldId id="336" r:id="rId37"/>
    <p:sldId id="386" r:id="rId38"/>
    <p:sldId id="334" r:id="rId39"/>
    <p:sldId id="355" r:id="rId40"/>
    <p:sldId id="332" r:id="rId41"/>
    <p:sldId id="333" r:id="rId42"/>
    <p:sldId id="356" r:id="rId43"/>
    <p:sldId id="335" r:id="rId44"/>
    <p:sldId id="381" r:id="rId45"/>
    <p:sldId id="377" r:id="rId46"/>
    <p:sldId id="378" r:id="rId47"/>
    <p:sldId id="344" r:id="rId48"/>
    <p:sldId id="384" r:id="rId49"/>
    <p:sldId id="338" r:id="rId50"/>
    <p:sldId id="300" r:id="rId51"/>
    <p:sldId id="260" r:id="rId52"/>
    <p:sldId id="297" r:id="rId53"/>
    <p:sldId id="309" r:id="rId54"/>
    <p:sldId id="374" r:id="rId55"/>
    <p:sldId id="368" r:id="rId56"/>
    <p:sldId id="330" r:id="rId57"/>
    <p:sldId id="339" r:id="rId58"/>
    <p:sldId id="345" r:id="rId59"/>
    <p:sldId id="340" r:id="rId60"/>
    <p:sldId id="331" r:id="rId61"/>
    <p:sldId id="350" r:id="rId62"/>
    <p:sldId id="301" r:id="rId63"/>
    <p:sldId id="281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7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00FFFF"/>
    <a:srgbClr val="EB1403"/>
    <a:srgbClr val="4208E6"/>
    <a:srgbClr val="F3F907"/>
    <a:srgbClr val="0FDF14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6448" autoAdjust="0"/>
  </p:normalViewPr>
  <p:slideViewPr>
    <p:cSldViewPr>
      <p:cViewPr>
        <p:scale>
          <a:sx n="77" d="100"/>
          <a:sy n="77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5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74978375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4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2" name="Shape 1442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hape 14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7458" name="Shape 1474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hape 14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1314" name="Shape 1474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hape 14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02" name="Shape 1486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hape 14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6674" name="Shape 1474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14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2" name="Shape 1474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14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0" name="Shape 1474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14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18" name="Shape 1453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hape 14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8002" name="Shape 1486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hape 151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0050" name="Shape 1514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hape 15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2098" name="Shape 1525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hape 15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4146" name="Shape 1502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hape 14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6194" name="Shape 1474"/>
          <p:cNvSpPr>
            <a:spLocks noGrp="1" noRot="1" noChangeAspect="1" noTextEdi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Shape 1353"/>
          <p:cNvSpPr txBox="1">
            <a:spLocks noGrp="1"/>
          </p:cNvSpPr>
          <p:nvPr>
            <p:ph type="ctrTitle"/>
          </p:nvPr>
        </p:nvSpPr>
        <p:spPr>
          <a:xfrm>
            <a:off x="0" y="4267200"/>
            <a:ext cx="9144000" cy="5524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4" name="Shape 1354"/>
          <p:cNvSpPr txBox="1">
            <a:spLocks noGrp="1"/>
          </p:cNvSpPr>
          <p:nvPr>
            <p:ph type="subTitle" idx="1"/>
          </p:nvPr>
        </p:nvSpPr>
        <p:spPr>
          <a:xfrm>
            <a:off x="0" y="47244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indent="-285750" algn="l" rtl="0">
              <a:spcBef>
                <a:spcPts val="40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indent="-228600" algn="l" rtl="0">
              <a:spcBef>
                <a:spcPts val="360"/>
              </a:spcBef>
              <a:spcAft>
                <a:spcPts val="0"/>
              </a:spcAft>
              <a:defRPr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indent="-228600" algn="l" rtl="0">
              <a:spcBef>
                <a:spcPts val="320"/>
              </a:spcBef>
              <a:spcAft>
                <a:spcPts val="0"/>
              </a:spcAft>
              <a:defRPr sz="16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indent="-228600" algn="l" rtl="0">
              <a:spcBef>
                <a:spcPts val="320"/>
              </a:spcBef>
              <a:spcAft>
                <a:spcPts val="0"/>
              </a:spcAft>
              <a:defRPr sz="16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indent="-228600" algn="l" rtl="0">
              <a:spcBef>
                <a:spcPts val="320"/>
              </a:spcBef>
              <a:spcAft>
                <a:spcPts val="0"/>
              </a:spcAft>
              <a:defRPr sz="16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indent="-228600" algn="l" rtl="0">
              <a:spcBef>
                <a:spcPts val="320"/>
              </a:spcBef>
              <a:spcAft>
                <a:spcPts val="0"/>
              </a:spcAft>
              <a:defRPr sz="16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indent="-228600" algn="l" rtl="0">
              <a:spcBef>
                <a:spcPts val="320"/>
              </a:spcBef>
              <a:spcAft>
                <a:spcPts val="0"/>
              </a:spcAft>
              <a:defRPr sz="16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indent="-228600" algn="l" rtl="0">
              <a:spcBef>
                <a:spcPts val="320"/>
              </a:spcBef>
              <a:spcAft>
                <a:spcPts val="0"/>
              </a:spcAft>
              <a:defRPr sz="16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1355"/>
          <p:cNvSpPr txBox="1">
            <a:spLocks noGrp="1"/>
          </p:cNvSpPr>
          <p:nvPr>
            <p:ph type="dt" idx="10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56"/>
          <p:cNvSpPr txBox="1">
            <a:spLocks noGrp="1"/>
          </p:cNvSpPr>
          <p:nvPr>
            <p:ph type="ftr" idx="11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57"/>
          <p:cNvSpPr txBox="1">
            <a:spLocks noGrp="1"/>
          </p:cNvSpPr>
          <p:nvPr>
            <p:ph type="sldNum" idx="12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 txBox="1">
            <a:spLocks noGrp="1"/>
          </p:cNvSpPr>
          <p:nvPr>
            <p:ph type="title"/>
          </p:nvPr>
        </p:nvSpPr>
        <p:spPr>
          <a:xfrm>
            <a:off x="6858000" y="0"/>
            <a:ext cx="2286000" cy="6476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7" name="Shape 14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6705599" cy="6476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480"/>
              </a:spcBef>
              <a:spcAft>
                <a:spcPts val="0"/>
              </a:spcAft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l" rtl="0">
              <a:spcBef>
                <a:spcPts val="400"/>
              </a:spcBef>
              <a:spcAft>
                <a:spcPts val="0"/>
              </a:spcAft>
              <a:defRPr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indent="-228600" algn="l" rtl="0">
              <a:spcBef>
                <a:spcPts val="360"/>
              </a:spcBef>
              <a:spcAft>
                <a:spcPts val="0"/>
              </a:spcAft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AndObj" type="txAndObj">
  <p:cSld name="txAndObj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3" name="Shape 1423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44958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480"/>
              </a:spcBef>
              <a:spcAft>
                <a:spcPts val="0"/>
              </a:spcAft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l" rtl="0">
              <a:spcBef>
                <a:spcPts val="400"/>
              </a:spcBef>
              <a:spcAft>
                <a:spcPts val="0"/>
              </a:spcAft>
              <a:defRPr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indent="-228600" algn="l" rtl="0">
              <a:spcBef>
                <a:spcPts val="360"/>
              </a:spcBef>
              <a:spcAft>
                <a:spcPts val="0"/>
              </a:spcAft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4" name="Shape 1424"/>
          <p:cNvSpPr txBox="1">
            <a:spLocks noGrp="1"/>
          </p:cNvSpPr>
          <p:nvPr>
            <p:ph type="body" idx="2"/>
          </p:nvPr>
        </p:nvSpPr>
        <p:spPr>
          <a:xfrm>
            <a:off x="4648200" y="762000"/>
            <a:ext cx="44958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480"/>
              </a:spcBef>
              <a:spcAft>
                <a:spcPts val="0"/>
              </a:spcAft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l" rtl="0">
              <a:spcBef>
                <a:spcPts val="400"/>
              </a:spcBef>
              <a:spcAft>
                <a:spcPts val="0"/>
              </a:spcAft>
              <a:defRPr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indent="-228600" algn="l" rtl="0">
              <a:spcBef>
                <a:spcPts val="360"/>
              </a:spcBef>
              <a:spcAft>
                <a:spcPts val="0"/>
              </a:spcAft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Only" type="objOnly">
  <p:cSld name="objOnly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80010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480"/>
              </a:spcBef>
              <a:spcAft>
                <a:spcPts val="0"/>
              </a:spcAft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l" rtl="0">
              <a:spcBef>
                <a:spcPts val="400"/>
              </a:spcBef>
              <a:spcAft>
                <a:spcPts val="0"/>
              </a:spcAft>
              <a:defRPr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indent="-228600" algn="l" rtl="0">
              <a:spcBef>
                <a:spcPts val="360"/>
              </a:spcBef>
              <a:spcAft>
                <a:spcPts val="0"/>
              </a:spcAft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pPr lvl="0"/>
            <a:endParaRPr lang="ru-RU" noProof="0"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0" name="Shape 1360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480"/>
              </a:spcBef>
              <a:spcAft>
                <a:spcPts val="0"/>
              </a:spcAft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l" rtl="0">
              <a:spcBef>
                <a:spcPts val="400"/>
              </a:spcBef>
              <a:spcAft>
                <a:spcPts val="0"/>
              </a:spcAft>
              <a:defRPr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indent="-228600" algn="l" rtl="0">
              <a:spcBef>
                <a:spcPts val="360"/>
              </a:spcBef>
              <a:spcAft>
                <a:spcPts val="0"/>
              </a:spcAft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66" name="Shape 136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Tahoma"/>
              <a:buNone/>
              <a:defRPr sz="2000"/>
            </a:lvl1pPr>
            <a:lvl2pPr marL="457200" indent="0" rtl="0">
              <a:buFont typeface="Tahoma"/>
              <a:buNone/>
              <a:defRPr sz="1800"/>
            </a:lvl2pPr>
            <a:lvl3pPr marL="914400" indent="0" rtl="0">
              <a:buFont typeface="Tahoma"/>
              <a:buNone/>
              <a:defRPr sz="1600"/>
            </a:lvl3pPr>
            <a:lvl4pPr marL="1371600" indent="0" rtl="0">
              <a:buFont typeface="Tahoma"/>
              <a:buNone/>
              <a:defRPr sz="1400"/>
            </a:lvl4pPr>
            <a:lvl5pPr marL="1828800" indent="0" rtl="0">
              <a:buFont typeface="Tahoma"/>
              <a:buNone/>
              <a:defRPr sz="1400"/>
            </a:lvl5pPr>
            <a:lvl6pPr marL="2286000" indent="0" rtl="0">
              <a:buFont typeface="Tahoma"/>
              <a:buNone/>
              <a:defRPr sz="1400"/>
            </a:lvl6pPr>
            <a:lvl7pPr marL="2743200" indent="0" rtl="0">
              <a:buFont typeface="Tahoma"/>
              <a:buNone/>
              <a:defRPr sz="1400"/>
            </a:lvl7pPr>
            <a:lvl8pPr marL="3200400" indent="0" rtl="0">
              <a:buFont typeface="Tahoma"/>
              <a:buNone/>
              <a:defRPr sz="1400"/>
            </a:lvl8pPr>
            <a:lvl9pPr marL="3657600" indent="0" rtl="0"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2" name="Shape 1372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44958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373" name="Shape 1373"/>
          <p:cNvSpPr txBox="1">
            <a:spLocks noGrp="1"/>
          </p:cNvSpPr>
          <p:nvPr>
            <p:ph type="body" idx="2"/>
          </p:nvPr>
        </p:nvSpPr>
        <p:spPr>
          <a:xfrm>
            <a:off x="4648200" y="762000"/>
            <a:ext cx="44958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79" name="Shape 137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Tahoma"/>
              <a:buNone/>
              <a:defRPr sz="2400" b="1"/>
            </a:lvl1pPr>
            <a:lvl2pPr marL="457200" indent="0" rtl="0">
              <a:buFont typeface="Tahoma"/>
              <a:buNone/>
              <a:defRPr sz="2000" b="1"/>
            </a:lvl2pPr>
            <a:lvl3pPr marL="914400" indent="0" rtl="0">
              <a:buFont typeface="Tahoma"/>
              <a:buNone/>
              <a:defRPr sz="1800" b="1"/>
            </a:lvl3pPr>
            <a:lvl4pPr marL="1371600" indent="0" rtl="0">
              <a:buFont typeface="Tahoma"/>
              <a:buNone/>
              <a:defRPr sz="1600" b="1"/>
            </a:lvl4pPr>
            <a:lvl5pPr marL="1828800" indent="0" rtl="0">
              <a:buFont typeface="Tahoma"/>
              <a:buNone/>
              <a:defRPr sz="1600" b="1"/>
            </a:lvl5pPr>
            <a:lvl6pPr marL="2286000" indent="0" rtl="0">
              <a:buFont typeface="Tahoma"/>
              <a:buNone/>
              <a:defRPr sz="1600" b="1"/>
            </a:lvl6pPr>
            <a:lvl7pPr marL="2743200" indent="0" rtl="0">
              <a:buFont typeface="Tahoma"/>
              <a:buNone/>
              <a:defRPr sz="1600" b="1"/>
            </a:lvl7pPr>
            <a:lvl8pPr marL="3200400" indent="0" rtl="0">
              <a:buFont typeface="Tahoma"/>
              <a:buNone/>
              <a:defRPr sz="1600" b="1"/>
            </a:lvl8pPr>
            <a:lvl9pPr marL="3657600" indent="0" rtl="0"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380" name="Shape 13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381" name="Shape 138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Tahoma"/>
              <a:buNone/>
              <a:defRPr sz="2400" b="1"/>
            </a:lvl1pPr>
            <a:lvl2pPr marL="457200" indent="0" rtl="0">
              <a:buFont typeface="Tahoma"/>
              <a:buNone/>
              <a:defRPr sz="2000" b="1"/>
            </a:lvl2pPr>
            <a:lvl3pPr marL="914400" indent="0" rtl="0">
              <a:buFont typeface="Tahoma"/>
              <a:buNone/>
              <a:defRPr sz="1800" b="1"/>
            </a:lvl3pPr>
            <a:lvl4pPr marL="1371600" indent="0" rtl="0">
              <a:buFont typeface="Tahoma"/>
              <a:buNone/>
              <a:defRPr sz="1600" b="1"/>
            </a:lvl4pPr>
            <a:lvl5pPr marL="1828800" indent="0" rtl="0">
              <a:buFont typeface="Tahoma"/>
              <a:buNone/>
              <a:defRPr sz="1600" b="1"/>
            </a:lvl5pPr>
            <a:lvl6pPr marL="2286000" indent="0" rtl="0">
              <a:buFont typeface="Tahoma"/>
              <a:buNone/>
              <a:defRPr sz="1600" b="1"/>
            </a:lvl6pPr>
            <a:lvl7pPr marL="2743200" indent="0" rtl="0">
              <a:buFont typeface="Tahoma"/>
              <a:buNone/>
              <a:defRPr sz="1600" b="1"/>
            </a:lvl7pPr>
            <a:lvl8pPr marL="3200400" indent="0" rtl="0">
              <a:buFont typeface="Tahoma"/>
              <a:buNone/>
              <a:defRPr sz="1600" b="1"/>
            </a:lvl8pPr>
            <a:lvl9pPr marL="3657600" indent="0" rtl="0"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382" name="Shape 138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404" name="Shape 140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Tahoma"/>
              <a:buNone/>
              <a:defRPr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indent="0" algn="l" rtl="0">
              <a:buClr>
                <a:schemeClr val="dk1"/>
              </a:buClr>
              <a:buFont typeface="Tahoma"/>
              <a:buNone/>
              <a:defRPr sz="2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indent="0" algn="l" rtl="0">
              <a:buClr>
                <a:schemeClr val="dk1"/>
              </a:buClr>
              <a:buFont typeface="Tahoma"/>
              <a:buNone/>
              <a:defRPr sz="24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indent="0" algn="l" rtl="0">
              <a:buClr>
                <a:schemeClr val="dk1"/>
              </a:buClr>
              <a:buFont typeface="Tahoma"/>
              <a:buNone/>
              <a:defRPr sz="2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indent="0" algn="l" rtl="0">
              <a:buClr>
                <a:schemeClr val="dk1"/>
              </a:buClr>
              <a:buFont typeface="Tahoma"/>
              <a:buNone/>
              <a:defRPr sz="2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indent="0" algn="l" rtl="0">
              <a:buClr>
                <a:schemeClr val="dk1"/>
              </a:buClr>
              <a:buFont typeface="Tahoma"/>
              <a:buNone/>
              <a:defRPr sz="2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indent="0" algn="l" rtl="0">
              <a:buClr>
                <a:schemeClr val="dk1"/>
              </a:buClr>
              <a:buFont typeface="Tahoma"/>
              <a:buNone/>
              <a:defRPr sz="2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indent="0" algn="l" rtl="0">
              <a:buClr>
                <a:schemeClr val="dk1"/>
              </a:buClr>
              <a:buFont typeface="Tahoma"/>
              <a:buNone/>
              <a:defRPr sz="2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indent="0" algn="l" rtl="0">
              <a:buClr>
                <a:schemeClr val="dk1"/>
              </a:buClr>
              <a:buFont typeface="Tahoma"/>
              <a:buNone/>
              <a:defRPr sz="2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lvl="0"/>
            <a:endParaRPr noProof="0">
              <a:sym typeface="Tahoma"/>
            </a:endParaRPr>
          </a:p>
        </p:txBody>
      </p:sp>
      <p:sp>
        <p:nvSpPr>
          <p:cNvPr id="1405" name="Shape 140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Tahoma"/>
              <a:buNone/>
              <a:defRPr sz="1400"/>
            </a:lvl1pPr>
            <a:lvl2pPr marL="457200" indent="0" rtl="0">
              <a:buFont typeface="Tahoma"/>
              <a:buNone/>
              <a:defRPr sz="1200"/>
            </a:lvl2pPr>
            <a:lvl3pPr marL="914400" indent="0" rtl="0">
              <a:buFont typeface="Tahoma"/>
              <a:buNone/>
              <a:defRPr sz="1000"/>
            </a:lvl3pPr>
            <a:lvl4pPr marL="1371600" indent="0" rtl="0">
              <a:buFont typeface="Tahoma"/>
              <a:buNone/>
              <a:defRPr sz="900"/>
            </a:lvl4pPr>
            <a:lvl5pPr marL="1828800" indent="0" rtl="0">
              <a:buFont typeface="Tahoma"/>
              <a:buNone/>
              <a:defRPr sz="900"/>
            </a:lvl5pPr>
            <a:lvl6pPr marL="2286000" indent="0" rtl="0">
              <a:buFont typeface="Tahoma"/>
              <a:buNone/>
              <a:defRPr sz="900"/>
            </a:lvl6pPr>
            <a:lvl7pPr marL="2743200" indent="0" rtl="0">
              <a:buFont typeface="Tahoma"/>
              <a:buNone/>
              <a:defRPr sz="900"/>
            </a:lvl7pPr>
            <a:lvl8pPr marL="3200400" indent="0" rtl="0">
              <a:buFont typeface="Tahoma"/>
              <a:buNone/>
              <a:defRPr sz="900"/>
            </a:lvl8pPr>
            <a:lvl9pPr marL="3657600" indent="0" rtl="0"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571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480"/>
              </a:spcBef>
              <a:spcAft>
                <a:spcPts val="0"/>
              </a:spcAft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l" rtl="0">
              <a:spcBef>
                <a:spcPts val="400"/>
              </a:spcBef>
              <a:spcAft>
                <a:spcPts val="0"/>
              </a:spcAft>
              <a:defRPr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indent="-228600" algn="l" rtl="0">
              <a:spcBef>
                <a:spcPts val="360"/>
              </a:spcBef>
              <a:spcAft>
                <a:spcPts val="0"/>
              </a:spcAft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228600" algn="l" rtl="0">
              <a:spcBef>
                <a:spcPts val="320"/>
              </a:spcBef>
              <a:spcAft>
                <a:spcPts val="0"/>
              </a:spcAft>
              <a:defRPr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347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8915" name="Shape 1348"/>
          <p:cNvSpPr txBox="1">
            <a:spLocks noGrp="1"/>
          </p:cNvSpPr>
          <p:nvPr>
            <p:ph type="body" idx="1"/>
          </p:nvPr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8916" name="Shape 1349"/>
          <p:cNvSpPr txBox="1">
            <a:spLocks noGrp="1"/>
          </p:cNvSpPr>
          <p:nvPr/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endParaRPr lang="ru-RU" sz="1000" b="1"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8917" name="Shape 1350"/>
          <p:cNvSpPr txBox="1">
            <a:spLocks noGrp="1"/>
          </p:cNvSpPr>
          <p:nvPr/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defRPr/>
            </a:pPr>
            <a:endParaRPr lang="ru-RU" sz="1000" b="1"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8918" name="Shape 1351"/>
          <p:cNvSpPr txBox="1">
            <a:spLocks noGrp="1"/>
          </p:cNvSpPr>
          <p:nvPr/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ru-RU" sz="1000" b="1"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7" Target="../media/image24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1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8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64.jpeg" Type="http://schemas.openxmlformats.org/officeDocument/2006/relationships/image"/><Relationship Id="rId5" Target="../media/image63.jpe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 ?><Relationships xmlns="http://schemas.openxmlformats.org/package/2006/relationships"><Relationship Id="rId8" Target="../media/image71.jpeg" Type="http://schemas.openxmlformats.org/officeDocument/2006/relationships/image"/><Relationship Id="rId13" Target="../media/image76.jpeg" Type="http://schemas.openxmlformats.org/officeDocument/2006/relationships/image"/><Relationship Id="rId3" Target="../media/image7.jpeg" Type="http://schemas.openxmlformats.org/officeDocument/2006/relationships/image"/><Relationship Id="rId7" Target="../media/image70.png" Type="http://schemas.openxmlformats.org/officeDocument/2006/relationships/image"/><Relationship Id="rId12" Target="../media/image75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9.png" Type="http://schemas.openxmlformats.org/officeDocument/2006/relationships/image"/><Relationship Id="rId11" Target="../media/image74.jpeg" Type="http://schemas.openxmlformats.org/officeDocument/2006/relationships/image"/><Relationship Id="rId5" Target="../media/image68.jpeg" Type="http://schemas.openxmlformats.org/officeDocument/2006/relationships/image"/><Relationship Id="rId15" Target="../media/image78.jpeg" Type="http://schemas.openxmlformats.org/officeDocument/2006/relationships/image"/><Relationship Id="rId10" Target="../media/image73.jpeg" Type="http://schemas.openxmlformats.org/officeDocument/2006/relationships/image"/><Relationship Id="rId4" Target="../media/image67.jpeg" Type="http://schemas.openxmlformats.org/officeDocument/2006/relationships/image"/><Relationship Id="rId9" Target="../media/image72.png" Type="http://schemas.openxmlformats.org/officeDocument/2006/relationships/image"/><Relationship Id="rId14" Target="../media/image77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8" Target="../media/image83.jpeg" Type="http://schemas.openxmlformats.org/officeDocument/2006/relationships/image"/><Relationship Id="rId13" Target="../media/image87.jpeg" Type="http://schemas.openxmlformats.org/officeDocument/2006/relationships/image"/><Relationship Id="rId3" Target="../media/image73.jpeg" Type="http://schemas.openxmlformats.org/officeDocument/2006/relationships/image"/><Relationship Id="rId7" Target="../media/image82.jpeg" Type="http://schemas.openxmlformats.org/officeDocument/2006/relationships/image"/><Relationship Id="rId12" Target="../media/image8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1.jpeg" Type="http://schemas.openxmlformats.org/officeDocument/2006/relationships/image"/><Relationship Id="rId11" Target="../media/image85.jpeg" Type="http://schemas.openxmlformats.org/officeDocument/2006/relationships/image"/><Relationship Id="rId5" Target="../media/image80.jpeg" Type="http://schemas.openxmlformats.org/officeDocument/2006/relationships/image"/><Relationship Id="rId10" Target="../media/image53.jpeg" Type="http://schemas.openxmlformats.org/officeDocument/2006/relationships/image"/><Relationship Id="rId4" Target="../media/image79.jpeg" Type="http://schemas.openxmlformats.org/officeDocument/2006/relationships/image"/><Relationship Id="rId9" Target="../media/image84.jpeg" Type="http://schemas.openxmlformats.org/officeDocument/2006/relationships/image"/><Relationship Id="rId14" Target="../media/image88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pn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31.xml.rels><?xml version="1.0" encoding="UTF-8" standalone="yes" ?><Relationships xmlns="http://schemas.openxmlformats.org/package/2006/relationships"><Relationship Id="rId3" Target="../media/image100.png" Type="http://schemas.openxmlformats.org/officeDocument/2006/relationships/image"/><Relationship Id="rId2" Target="../media/image99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101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<Relationships xmlns="http://schemas.openxmlformats.org/package/2006/relationships"><Relationship Id="rId3" Target="../media/image103.jpeg" Type="http://schemas.openxmlformats.org/officeDocument/2006/relationships/image"/><Relationship Id="rId2" Target="../media/image102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7.jpeg" Type="http://schemas.openxmlformats.org/officeDocument/2006/relationships/image"/><Relationship Id="rId4" Target="../media/image104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 ?><Relationships xmlns="http://schemas.openxmlformats.org/package/2006/relationships"><Relationship Id="rId3" Target="../media/image112.jpeg" Type="http://schemas.openxmlformats.org/officeDocument/2006/relationships/image"/><Relationship Id="rId2" Target="../media/image111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114.jpeg" Type="http://schemas.openxmlformats.org/officeDocument/2006/relationships/image"/><Relationship Id="rId4" Target="../media/image113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4.jpeg"/></Relationships>
</file>

<file path=ppt/slides/_rels/slide43.xml.rels><?xml version="1.0" encoding="UTF-8" standalone="yes" ?><Relationships xmlns="http://schemas.openxmlformats.org/package/2006/relationships"><Relationship Id="rId3" Target="../media/image126.jpeg" Type="http://schemas.openxmlformats.org/officeDocument/2006/relationships/image"/><Relationship Id="rId2" Target="../media/image125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128.jpeg" Type="http://schemas.openxmlformats.org/officeDocument/2006/relationships/image"/><Relationship Id="rId4" Target="../media/image127.jpeg" Type="http://schemas.openxmlformats.org/officeDocument/2006/relationships/imag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8.xml.rels><?xml version="1.0" encoding="UTF-8" standalone="yes" ?><Relationships xmlns="http://schemas.openxmlformats.org/package/2006/relationships"><Relationship Id="rId3" Target="../media/image146.jpeg" Type="http://schemas.openxmlformats.org/officeDocument/2006/relationships/image"/><Relationship Id="rId2" Target="../media/image145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147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3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jpeg"/></Relationships>
</file>

<file path=ppt/slides/_rels/slide51.xml.rels><?xml version="1.0" encoding="UTF-8" standalone="yes" ?><Relationships xmlns="http://schemas.openxmlformats.org/package/2006/relationships"><Relationship Id="rId8" Target="../media/image157.jpeg" Type="http://schemas.openxmlformats.org/officeDocument/2006/relationships/image"/><Relationship Id="rId3" Target="../media/image3.jpeg" Type="http://schemas.openxmlformats.org/officeDocument/2006/relationships/image"/><Relationship Id="rId7" Target="../media/image156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55.jpeg" Type="http://schemas.openxmlformats.org/officeDocument/2006/relationships/image"/><Relationship Id="rId5" Target="../media/image154.jpeg" Type="http://schemas.openxmlformats.org/officeDocument/2006/relationships/image"/><Relationship Id="rId10" Target="../media/image159.jpeg" Type="http://schemas.openxmlformats.org/officeDocument/2006/relationships/image"/><Relationship Id="rId4" Target="../media/image153.jpeg" Type="http://schemas.openxmlformats.org/officeDocument/2006/relationships/image"/><Relationship Id="rId9" Target="../media/image158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8" Target="../media/image164.jpeg" Type="http://schemas.openxmlformats.org/officeDocument/2006/relationships/image"/><Relationship Id="rId3" Target="../media/image3.jpeg" Type="http://schemas.openxmlformats.org/officeDocument/2006/relationships/image"/><Relationship Id="rId7" Target="../media/image163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162.png" Type="http://schemas.openxmlformats.org/officeDocument/2006/relationships/image"/><Relationship Id="rId11" Target="../media/image167.jpeg" Type="http://schemas.openxmlformats.org/officeDocument/2006/relationships/image"/><Relationship Id="rId5" Target="../media/image161.jpeg" Type="http://schemas.openxmlformats.org/officeDocument/2006/relationships/image"/><Relationship Id="rId10" Target="../media/image166.jpeg" Type="http://schemas.openxmlformats.org/officeDocument/2006/relationships/image"/><Relationship Id="rId4" Target="../media/image160.jpeg" Type="http://schemas.openxmlformats.org/officeDocument/2006/relationships/image"/><Relationship Id="rId9" Target="../media/image165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169.jpeg" Type="http://schemas.openxmlformats.org/officeDocument/2006/relationships/image"/><Relationship Id="rId2" Target="../media/image168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171.jpeg" Type="http://schemas.openxmlformats.org/officeDocument/2006/relationships/image"/><Relationship Id="rId5" Target="../media/image3.jpeg" Type="http://schemas.openxmlformats.org/officeDocument/2006/relationships/image"/><Relationship Id="rId4" Target="../media/image170.jpe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8" Target="../media/image178.jpeg" Type="http://schemas.openxmlformats.org/officeDocument/2006/relationships/image"/><Relationship Id="rId3" Target="../media/image173.jpeg" Type="http://schemas.openxmlformats.org/officeDocument/2006/relationships/image"/><Relationship Id="rId7" Target="../media/image177.jpeg" Type="http://schemas.openxmlformats.org/officeDocument/2006/relationships/image"/><Relationship Id="rId2" Target="../media/image17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176.jpeg" Type="http://schemas.openxmlformats.org/officeDocument/2006/relationships/image"/><Relationship Id="rId5" Target="../media/image175.jpeg" Type="http://schemas.openxmlformats.org/officeDocument/2006/relationships/image"/><Relationship Id="rId10" Target="../media/image180.jpeg" Type="http://schemas.openxmlformats.org/officeDocument/2006/relationships/image"/><Relationship Id="rId4" Target="../media/image174.jpeg" Type="http://schemas.openxmlformats.org/officeDocument/2006/relationships/image"/><Relationship Id="rId9" Target="../media/image179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182.jpeg" Type="http://schemas.openxmlformats.org/officeDocument/2006/relationships/image"/><Relationship Id="rId2" Target="../media/image181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184.png" Type="http://schemas.openxmlformats.org/officeDocument/2006/relationships/image"/><Relationship Id="rId4" Target="../media/image183.jpeg" Type="http://schemas.openxmlformats.org/officeDocument/2006/relationships/image"/></Relationships>
</file>

<file path=ppt/slides/_rels/slide56.xml.rels><?xml version="1.0" encoding="UTF-8" standalone="yes" ?><Relationships xmlns="http://schemas.openxmlformats.org/package/2006/relationships"><Relationship Id="rId8" Target="../media/image191.png" Type="http://schemas.openxmlformats.org/officeDocument/2006/relationships/image"/><Relationship Id="rId3" Target="../media/image186.jpeg" Type="http://schemas.openxmlformats.org/officeDocument/2006/relationships/image"/><Relationship Id="rId7" Target="../media/image190.jpeg" Type="http://schemas.openxmlformats.org/officeDocument/2006/relationships/image"/><Relationship Id="rId2" Target="../media/image185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189.jpeg" Type="http://schemas.openxmlformats.org/officeDocument/2006/relationships/image"/><Relationship Id="rId5" Target="../media/image188.jpeg" Type="http://schemas.openxmlformats.org/officeDocument/2006/relationships/image"/><Relationship Id="rId4" Target="../media/image187.jpeg" Type="http://schemas.openxmlformats.org/officeDocument/2006/relationships/image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59.xml.rels><?xml version="1.0" encoding="UTF-8" standalone="yes" ?><Relationships xmlns="http://schemas.openxmlformats.org/package/2006/relationships"><Relationship Id="rId3" Target="../media/image199.jpeg" Type="http://schemas.openxmlformats.org/officeDocument/2006/relationships/image"/><Relationship Id="rId2" Target="../media/image198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201.png" Type="http://schemas.openxmlformats.org/officeDocument/2006/relationships/image"/><Relationship Id="rId5" Target="../media/image3.jpeg" Type="http://schemas.openxmlformats.org/officeDocument/2006/relationships/image"/><Relationship Id="rId4" Target="../media/image20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61.xml.rels><?xml version="1.0" encoding="UTF-8" standalone="yes" ?><Relationships xmlns="http://schemas.openxmlformats.org/package/2006/relationships"><Relationship Id="rId3" Target="../media/image207.jpeg" Type="http://schemas.openxmlformats.org/officeDocument/2006/relationships/image"/><Relationship Id="rId2" Target="../media/image206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209.jpeg" Type="http://schemas.openxmlformats.org/officeDocument/2006/relationships/image"/><Relationship Id="rId4" Target="../media/image208.png" Type="http://schemas.openxmlformats.org/officeDocument/2006/relationships/image"/></Relationships>
</file>

<file path=ppt/slides/_rels/slide6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kafedra\Desktop\&#1084;&#1072;&#1076;&#1080;&#1085;&#1072;\&#1044;&#1078;&#1077;&#1088;&#1080;&#1077;&#1074;&#1072;%20&#1052;&#1072;&#1076;&#1080;&#1085;&#1072;_&#1075;&#1086;&#1090;&#1086;&#1074;\&#1054;&#1089;&#1077;&#1090;&#1080;&#1085;&#1089;&#1082;&#1080;&#1081;%20&#1103;&#1079;&#1099;&#1082;.wmv" TargetMode="External"/><Relationship Id="rId1" Type="http://schemas.microsoft.com/office/2007/relationships/media" Target="file:///C:\Users\kafedra\Desktop\&#1084;&#1072;&#1076;&#1080;&#1085;&#1072;\&#1044;&#1078;&#1077;&#1088;&#1080;&#1077;&#1074;&#1072;%20&#1052;&#1072;&#1076;&#1080;&#1085;&#1072;_&#1075;&#1086;&#1090;&#1086;&#1074;\&#1054;&#1089;&#1077;&#1090;&#1080;&#1085;&#1089;&#1082;&#1080;&#1081;%20&#1103;&#1079;&#1099;&#1082;.wmv" TargetMode="External"/><Relationship Id="rId4" Type="http://schemas.openxmlformats.org/officeDocument/2006/relationships/image" Target="../media/image210.jpeg"/></Relationships>
</file>

<file path=ppt/slides/_rels/slide7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435"/>
          <p:cNvSpPr>
            <a:spLocks noChangeArrowheads="1"/>
          </p:cNvSpPr>
          <p:nvPr/>
        </p:nvSpPr>
        <p:spPr bwMode="auto">
          <a:xfrm>
            <a:off x="5468938" y="1166813"/>
            <a:ext cx="3551237" cy="4021137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 sz="1400"/>
          </a:p>
        </p:txBody>
      </p:sp>
      <p:sp>
        <p:nvSpPr>
          <p:cNvPr id="55300" name="Shape 1438"/>
          <p:cNvSpPr>
            <a:spLocks noChangeArrowheads="1"/>
          </p:cNvSpPr>
          <p:nvPr/>
        </p:nvSpPr>
        <p:spPr bwMode="auto">
          <a:xfrm>
            <a:off x="7812088" y="0"/>
            <a:ext cx="1331912" cy="1166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Shape 1439"/>
          <p:cNvSpPr>
            <a:spLocks noChangeArrowheads="1"/>
          </p:cNvSpPr>
          <p:nvPr/>
        </p:nvSpPr>
        <p:spPr bwMode="auto">
          <a:xfrm>
            <a:off x="4499992" y="5509656"/>
            <a:ext cx="48593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400" b="1" dirty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МБОУ СОШ №27 </a:t>
            </a:r>
          </a:p>
          <a:p>
            <a:pPr algn="ctr">
              <a:buSzPct val="25000"/>
            </a:pPr>
            <a:r>
              <a:rPr lang="ru-RU" sz="2400" b="1" dirty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им. </a:t>
            </a:r>
            <a:r>
              <a:rPr lang="ru-RU" sz="2400" b="1" dirty="0" err="1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Ю.С.Кучиева</a:t>
            </a:r>
            <a:r>
              <a:rPr lang="ru-RU" sz="2400" b="1" dirty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  </a:t>
            </a:r>
          </a:p>
          <a:p>
            <a:pPr algn="ctr">
              <a:buSzPct val="25000"/>
            </a:pPr>
            <a:r>
              <a:rPr lang="ru-RU" sz="2400" b="1" dirty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г. Владикавказ</a:t>
            </a:r>
            <a:endParaRPr lang="en-US" sz="2400" b="1" dirty="0">
              <a:solidFill>
                <a:srgbClr val="006600"/>
              </a:solidFill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55302" name="Picture 8" descr="Гагиева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8938" y="1017587"/>
            <a:ext cx="35512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 descr="http://habez-gips.ru/sites/default/files/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148709" cy="3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858" y="1886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учителя  осетинского языка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Гагиевой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Ляны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Аршаковны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hape 1481"/>
          <p:cNvSpPr>
            <a:spLocks noChangeArrowheads="1"/>
          </p:cNvSpPr>
          <p:nvPr/>
        </p:nvSpPr>
        <p:spPr bwMode="auto">
          <a:xfrm>
            <a:off x="755576" y="188640"/>
            <a:ext cx="7128791" cy="1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Мои статьи и методические разработки уроков печатаются в научно - </a:t>
            </a:r>
            <a:r>
              <a:rPr lang="ru-RU" sz="1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методических журналах </a:t>
            </a: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«</a:t>
            </a:r>
            <a:r>
              <a:rPr lang="ru-RU" sz="1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Рухстау</a:t>
            </a:r>
            <a:r>
              <a:rPr lang="en-US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æ</a:t>
            </a:r>
            <a:r>
              <a:rPr lang="ru-RU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г» (</a:t>
            </a:r>
            <a:r>
              <a:rPr lang="ru-RU" sz="1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Просветитель), «Диалог», «Аллея науки»</a:t>
            </a:r>
            <a:endParaRPr lang="en-US" sz="1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eorgia" pitchFamily="18" charset="0"/>
            </a:endParaRPr>
          </a:p>
        </p:txBody>
      </p:sp>
      <p:sp>
        <p:nvSpPr>
          <p:cNvPr id="126978" name="Rectangle 2"/>
          <p:cNvSpPr txBox="1">
            <a:spLocks noChangeArrowheads="1"/>
          </p:cNvSpPr>
          <p:nvPr/>
        </p:nvSpPr>
        <p:spPr bwMode="auto">
          <a:xfrm>
            <a:off x="107505" y="1628800"/>
            <a:ext cx="4680519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81000" indent="-381000" algn="ctr"/>
            <a:r>
              <a:rPr lang="ru-RU" sz="1800" b="1" dirty="0">
                <a:solidFill>
                  <a:srgbClr val="4208E6"/>
                </a:solidFill>
              </a:rPr>
              <a:t>Статьи:</a:t>
            </a:r>
            <a:r>
              <a:rPr lang="ru-RU" sz="1800" b="1" dirty="0">
                <a:solidFill>
                  <a:srgbClr val="008000"/>
                </a:solidFill>
              </a:rPr>
              <a:t> </a:t>
            </a:r>
          </a:p>
          <a:p>
            <a:pPr marL="381000" indent="-381000"/>
            <a:r>
              <a:rPr lang="ru-RU" sz="1600" dirty="0">
                <a:solidFill>
                  <a:srgbClr val="008000"/>
                </a:solidFill>
              </a:rPr>
              <a:t>1.«Образ женщины - горянки в лирике </a:t>
            </a:r>
            <a:r>
              <a:rPr lang="ru-RU" sz="1600" dirty="0" err="1">
                <a:solidFill>
                  <a:srgbClr val="008000"/>
                </a:solidFill>
              </a:rPr>
              <a:t>Ш.Джикаева</a:t>
            </a:r>
            <a:r>
              <a:rPr lang="ru-RU" sz="1600" dirty="0">
                <a:solidFill>
                  <a:srgbClr val="008000"/>
                </a:solidFill>
              </a:rPr>
              <a:t> и А. </a:t>
            </a:r>
            <a:r>
              <a:rPr lang="ru-RU" sz="1600" dirty="0" err="1">
                <a:solidFill>
                  <a:srgbClr val="008000"/>
                </a:solidFill>
              </a:rPr>
              <a:t>Кодзати</a:t>
            </a:r>
            <a:r>
              <a:rPr lang="ru-RU" sz="1600" dirty="0">
                <a:solidFill>
                  <a:srgbClr val="008000"/>
                </a:solidFill>
              </a:rPr>
              <a:t>». </a:t>
            </a:r>
          </a:p>
          <a:p>
            <a:pPr marL="381000" indent="-381000"/>
            <a:r>
              <a:rPr lang="ru-RU" sz="1600" dirty="0">
                <a:solidFill>
                  <a:srgbClr val="008000"/>
                </a:solidFill>
              </a:rPr>
              <a:t>2. </a:t>
            </a:r>
            <a:r>
              <a:rPr lang="ru-RU" sz="1600" dirty="0" smtClean="0">
                <a:solidFill>
                  <a:srgbClr val="008000"/>
                </a:solidFill>
              </a:rPr>
              <a:t>«Средства экспрессивности в осетинских народных сказках».</a:t>
            </a:r>
            <a:endParaRPr lang="ru-RU" sz="1600" dirty="0">
              <a:solidFill>
                <a:srgbClr val="008000"/>
              </a:solidFill>
            </a:endParaRPr>
          </a:p>
          <a:p>
            <a:pPr marL="381000" indent="-381000"/>
            <a:r>
              <a:rPr lang="ru-RU" sz="1600" dirty="0">
                <a:solidFill>
                  <a:srgbClr val="008000"/>
                </a:solidFill>
              </a:rPr>
              <a:t>3. «Изучение психологических особенностей школьников как фактор эффективности обучения осетинскому языку</a:t>
            </a:r>
            <a:r>
              <a:rPr lang="ru-RU" sz="1600" dirty="0" smtClean="0">
                <a:solidFill>
                  <a:srgbClr val="008000"/>
                </a:solidFill>
              </a:rPr>
              <a:t>»</a:t>
            </a:r>
          </a:p>
          <a:p>
            <a:pPr marL="381000" indent="-381000"/>
            <a:r>
              <a:rPr lang="ru-RU" sz="1600" dirty="0" smtClean="0">
                <a:solidFill>
                  <a:srgbClr val="008000"/>
                </a:solidFill>
              </a:rPr>
              <a:t>4. «</a:t>
            </a:r>
            <a:r>
              <a:rPr lang="ru-RU" sz="1600" dirty="0" err="1" smtClean="0">
                <a:solidFill>
                  <a:srgbClr val="008000"/>
                </a:solidFill>
              </a:rPr>
              <a:t>Сылгоймаджы</a:t>
            </a:r>
            <a:r>
              <a:rPr lang="ru-RU" sz="1600" dirty="0" smtClean="0">
                <a:solidFill>
                  <a:srgbClr val="008000"/>
                </a:solidFill>
              </a:rPr>
              <a:t> идеал </a:t>
            </a:r>
            <a:r>
              <a:rPr lang="ru-RU" sz="1600" dirty="0" err="1" smtClean="0">
                <a:solidFill>
                  <a:srgbClr val="008000"/>
                </a:solidFill>
              </a:rPr>
              <a:t>Хъуылаты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Созырыхъойы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революцийы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агъомм</a:t>
            </a:r>
            <a:r>
              <a:rPr lang="ru-RU" sz="1600" dirty="0" err="1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err="1" smtClean="0">
                <a:solidFill>
                  <a:srgbClr val="008000"/>
                </a:solidFill>
              </a:rPr>
              <a:t>йы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цардыл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фыст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уацмысты</a:t>
            </a:r>
            <a:r>
              <a:rPr lang="ru-RU" sz="1600" dirty="0" smtClean="0">
                <a:solidFill>
                  <a:srgbClr val="008000"/>
                </a:solidFill>
              </a:rPr>
              <a:t>»</a:t>
            </a:r>
          </a:p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208E6"/>
                </a:solidFill>
              </a:rPr>
              <a:t>Методические </a:t>
            </a:r>
            <a:r>
              <a:rPr lang="ru-RU" sz="1600" b="1" dirty="0">
                <a:solidFill>
                  <a:srgbClr val="4208E6"/>
                </a:solidFill>
              </a:rPr>
              <a:t>разработки: </a:t>
            </a:r>
          </a:p>
          <a:p>
            <a:pPr marL="381000" indent="-381000">
              <a:buFontTx/>
              <a:buAutoNum type="arabicPeriod"/>
            </a:pPr>
            <a:r>
              <a:rPr lang="ru-RU" sz="1600" dirty="0" smtClean="0">
                <a:solidFill>
                  <a:srgbClr val="008000"/>
                </a:solidFill>
              </a:rPr>
              <a:t>«</a:t>
            </a:r>
            <a:r>
              <a:rPr lang="ru-RU" sz="1600" dirty="0" err="1" smtClean="0">
                <a:solidFill>
                  <a:srgbClr val="008000"/>
                </a:solidFill>
              </a:rPr>
              <a:t>М</a:t>
            </a:r>
            <a:r>
              <a:rPr lang="ru-RU" sz="1600" dirty="0" err="1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уарзон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Ирыстон</a:t>
            </a:r>
            <a:r>
              <a:rPr lang="ru-RU" sz="1600" dirty="0" smtClean="0">
                <a:solidFill>
                  <a:srgbClr val="008000"/>
                </a:solidFill>
              </a:rPr>
              <a:t>». «</a:t>
            </a:r>
            <a:r>
              <a:rPr lang="ru-RU" sz="1600" dirty="0" err="1" smtClean="0">
                <a:solidFill>
                  <a:srgbClr val="008000"/>
                </a:solidFill>
              </a:rPr>
              <a:t>Хуым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err="1" smtClean="0">
                <a:solidFill>
                  <a:srgbClr val="008000"/>
                </a:solidFill>
              </a:rPr>
              <a:t>т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err="1" smtClean="0">
                <a:solidFill>
                  <a:srgbClr val="008000"/>
                </a:solidFill>
              </a:rPr>
              <a:t>г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цыбыр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err="1" smtClean="0">
                <a:solidFill>
                  <a:srgbClr val="008000"/>
                </a:solidFill>
              </a:rPr>
              <a:t>м</a:t>
            </a:r>
            <a:r>
              <a:rPr lang="ru-RU" sz="1600" dirty="0" err="1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даргъ</a:t>
            </a:r>
            <a:r>
              <a:rPr lang="ru-RU" sz="1600" dirty="0" smtClean="0">
                <a:solidFill>
                  <a:srgbClr val="008000"/>
                </a:solidFill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</a:rPr>
              <a:t>хъуыдый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err="1" smtClean="0">
                <a:solidFill>
                  <a:srgbClr val="008000"/>
                </a:solidFill>
              </a:rPr>
              <a:t>дт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</a:t>
            </a:r>
            <a:r>
              <a:rPr lang="ru-RU" sz="1600" dirty="0" smtClean="0">
                <a:solidFill>
                  <a:srgbClr val="008000"/>
                </a:solidFill>
                <a:latin typeface="Calibri"/>
              </a:rPr>
              <a:t>»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ru-RU" sz="1600" dirty="0">
              <a:solidFill>
                <a:srgbClr val="008000"/>
              </a:solidFill>
            </a:endParaRPr>
          </a:p>
          <a:p>
            <a:pPr marL="381000" indent="-381000">
              <a:buFontTx/>
              <a:buAutoNum type="arabicPeriod"/>
            </a:pPr>
            <a:r>
              <a:rPr lang="ru-RU" sz="1600" dirty="0" smtClean="0">
                <a:solidFill>
                  <a:srgbClr val="008000"/>
                </a:solidFill>
              </a:rPr>
              <a:t>«Иры </a:t>
            </a:r>
            <a:r>
              <a:rPr lang="ru-RU" sz="1600" dirty="0" err="1" smtClean="0">
                <a:solidFill>
                  <a:srgbClr val="008000"/>
                </a:solidFill>
              </a:rPr>
              <a:t>тырыса</a:t>
            </a:r>
            <a:r>
              <a:rPr lang="ru-RU" sz="1600" dirty="0" smtClean="0">
                <a:solidFill>
                  <a:srgbClr val="008000"/>
                </a:solidFill>
              </a:rPr>
              <a:t>. </a:t>
            </a:r>
            <a:r>
              <a:rPr lang="ru-RU" sz="1600" dirty="0" err="1" smtClean="0">
                <a:solidFill>
                  <a:srgbClr val="008000"/>
                </a:solidFill>
              </a:rPr>
              <a:t>Хъуыдыйад</a:t>
            </a:r>
            <a:r>
              <a:rPr lang="ru-RU" sz="1600" dirty="0" smtClean="0">
                <a:solidFill>
                  <a:srgbClr val="008000"/>
                </a:solidFill>
              </a:rPr>
              <a:t>».</a:t>
            </a:r>
            <a:endParaRPr lang="ru-RU" sz="1600" dirty="0">
              <a:solidFill>
                <a:srgbClr val="008000"/>
              </a:solidFill>
            </a:endParaRPr>
          </a:p>
          <a:p>
            <a:pPr marL="381000" indent="-381000"/>
            <a:r>
              <a:rPr lang="ru-RU" sz="1600" dirty="0" smtClean="0">
                <a:solidFill>
                  <a:srgbClr val="008000"/>
                </a:solidFill>
              </a:rPr>
              <a:t>3.  «</a:t>
            </a:r>
            <a:r>
              <a:rPr lang="ru-RU" sz="1600" dirty="0" err="1" smtClean="0">
                <a:solidFill>
                  <a:srgbClr val="008000"/>
                </a:solidFill>
              </a:rPr>
              <a:t>Ным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ӕцон</a:t>
            </a:r>
            <a:r>
              <a:rPr lang="ru-RU" sz="1600" dirty="0" smtClean="0">
                <a:solidFill>
                  <a:srgbClr val="008000"/>
                </a:solidFill>
                <a:latin typeface="Calibri"/>
              </a:rPr>
              <a:t> (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рацыд</a:t>
            </a:r>
            <a:r>
              <a:rPr lang="ru-RU" sz="160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ӕрмӕг</a:t>
            </a:r>
            <a:r>
              <a:rPr lang="ru-RU" sz="160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фӕлхат</a:t>
            </a:r>
            <a:r>
              <a:rPr lang="ru-RU" sz="1600" dirty="0" smtClean="0">
                <a:solidFill>
                  <a:srgbClr val="008000"/>
                </a:solidFill>
                <a:latin typeface="Calibri"/>
              </a:rPr>
              <a:t> 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кӕныны</a:t>
            </a:r>
            <a:r>
              <a:rPr lang="ru-RU" sz="1600" dirty="0" smtClean="0">
                <a:solidFill>
                  <a:srgbClr val="008000"/>
                </a:solidFill>
                <a:latin typeface="Calibri"/>
              </a:rPr>
              <a:t> урок. Космосы </a:t>
            </a:r>
            <a:r>
              <a:rPr lang="ru-RU" sz="1600" dirty="0" err="1" smtClean="0">
                <a:solidFill>
                  <a:srgbClr val="008000"/>
                </a:solidFill>
                <a:latin typeface="Calibri"/>
              </a:rPr>
              <a:t>тыгъдад</a:t>
            </a:r>
            <a:r>
              <a:rPr lang="ru-RU" sz="1600" dirty="0" smtClean="0">
                <a:solidFill>
                  <a:srgbClr val="008000"/>
                </a:solidFill>
              </a:rPr>
              <a:t>».</a:t>
            </a:r>
            <a:endParaRPr lang="ru-RU" sz="1600" dirty="0">
              <a:solidFill>
                <a:srgbClr val="008000"/>
              </a:solidFill>
            </a:endParaRPr>
          </a:p>
        </p:txBody>
      </p:sp>
      <p:pic>
        <p:nvPicPr>
          <p:cNvPr id="126979" name="Picture 5" descr="я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7164287" y="3717032"/>
            <a:ext cx="1920531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6981" name="Picture 5" descr="рухстауаг"/>
          <p:cNvPicPr>
            <a:picLocks noChangeAspect="1" noChangeArrowheads="1"/>
          </p:cNvPicPr>
          <p:nvPr/>
        </p:nvPicPr>
        <p:blipFill>
          <a:blip r:embed="rId4">
            <a:lum bright="-12000" contrast="24000"/>
          </a:blip>
          <a:srcRect/>
          <a:stretch>
            <a:fillRect/>
          </a:stretch>
        </p:blipFill>
        <p:spPr bwMode="auto">
          <a:xfrm>
            <a:off x="7019975" y="692696"/>
            <a:ext cx="2064843" cy="287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esktop\IMG_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29" y="1052736"/>
            <a:ext cx="2016224" cy="229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Гагиева Л.А. (сертификат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6" y="3564499"/>
            <a:ext cx="2069901" cy="28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1504"/>
          <p:cNvSpPr>
            <a:spLocks noChangeArrowheads="1"/>
          </p:cNvSpPr>
          <p:nvPr/>
        </p:nvSpPr>
        <p:spPr bwMode="auto">
          <a:xfrm>
            <a:off x="0" y="0"/>
            <a:ext cx="735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44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Обо мне говорят</a:t>
            </a:r>
            <a:r>
              <a:rPr lang="ru-RU" sz="44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 дети</a:t>
            </a:r>
            <a:r>
              <a:rPr lang="en-US" sz="44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:</a:t>
            </a:r>
          </a:p>
        </p:txBody>
      </p:sp>
      <p:sp>
        <p:nvSpPr>
          <p:cNvPr id="129026" name="Shape 1505"/>
          <p:cNvSpPr>
            <a:spLocks noChangeArrowheads="1"/>
          </p:cNvSpPr>
          <p:nvPr/>
        </p:nvSpPr>
        <p:spPr bwMode="auto">
          <a:xfrm>
            <a:off x="8072438" y="0"/>
            <a:ext cx="1071562" cy="938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027" name="Shape 1507"/>
          <p:cNvSpPr>
            <a:spLocks noChangeArrowheads="1"/>
          </p:cNvSpPr>
          <p:nvPr/>
        </p:nvSpPr>
        <p:spPr bwMode="auto">
          <a:xfrm>
            <a:off x="250825" y="1125538"/>
            <a:ext cx="2376488" cy="2211387"/>
          </a:xfrm>
          <a:prstGeom prst="wedgeRoundRectCallout">
            <a:avLst>
              <a:gd name="adj1" fmla="val 704"/>
              <a:gd name="adj2" fmla="val 86685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003300"/>
                </a:solidFill>
                <a:latin typeface="Georgia" pitchFamily="18" charset="0"/>
                <a:sym typeface="Georgia" pitchFamily="18" charset="0"/>
              </a:rPr>
              <a:t>Галустянц Вартан</a:t>
            </a:r>
            <a:r>
              <a:rPr lang="en-US" sz="1800">
                <a:solidFill>
                  <a:srgbClr val="003300"/>
                </a:solidFill>
                <a:latin typeface="Georgia" pitchFamily="18" charset="0"/>
                <a:sym typeface="Georgia" pitchFamily="18" charset="0"/>
              </a:rPr>
              <a:t>: «Добрая, справедливая, честная, умная, талантливая и любимая</a:t>
            </a:r>
            <a:r>
              <a:rPr lang="ru-RU" sz="1800">
                <a:solidFill>
                  <a:srgbClr val="003300"/>
                </a:solidFill>
                <a:latin typeface="Georgia" pitchFamily="18" charset="0"/>
                <a:sym typeface="Georgia" pitchFamily="18" charset="0"/>
              </a:rPr>
              <a:t>!</a:t>
            </a:r>
            <a:r>
              <a:rPr lang="en-US" sz="1800">
                <a:solidFill>
                  <a:srgbClr val="003300"/>
                </a:solidFill>
                <a:latin typeface="Georgia" pitchFamily="18" charset="0"/>
                <a:sym typeface="Georgia" pitchFamily="18" charset="0"/>
              </a:rPr>
              <a:t>»</a:t>
            </a:r>
          </a:p>
        </p:txBody>
      </p:sp>
      <p:sp>
        <p:nvSpPr>
          <p:cNvPr id="129028" name="Shape 1508"/>
          <p:cNvSpPr>
            <a:spLocks noChangeArrowheads="1"/>
          </p:cNvSpPr>
          <p:nvPr/>
        </p:nvSpPr>
        <p:spPr bwMode="auto">
          <a:xfrm>
            <a:off x="6300788" y="692150"/>
            <a:ext cx="2843212" cy="1714500"/>
          </a:xfrm>
          <a:prstGeom prst="wedgeRoundRectCallout">
            <a:avLst>
              <a:gd name="adj1" fmla="val -49329"/>
              <a:gd name="adj2" fmla="val 66019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Бабаянц Аркадий</a:t>
            </a:r>
            <a:r>
              <a:rPr lang="en-US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: «Если я что-то не могу сделать, </a:t>
            </a:r>
            <a:r>
              <a:rPr lang="ru-RU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Ляна Аршаковна</a:t>
            </a:r>
            <a:r>
              <a:rPr lang="en-US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 всегда поможет»</a:t>
            </a:r>
            <a:r>
              <a:rPr lang="ru-RU" sz="1800">
                <a:solidFill>
                  <a:srgbClr val="993300"/>
                </a:solidFill>
                <a:sym typeface="Georgia" pitchFamily="18" charset="0"/>
              </a:rPr>
              <a:t>.</a:t>
            </a:r>
            <a:endParaRPr lang="en-US" sz="1800">
              <a:solidFill>
                <a:srgbClr val="993300"/>
              </a:solidFill>
              <a:sym typeface="Georgia" pitchFamily="18" charset="0"/>
            </a:endParaRPr>
          </a:p>
        </p:txBody>
      </p:sp>
      <p:sp>
        <p:nvSpPr>
          <p:cNvPr id="129029" name="Shape 1509"/>
          <p:cNvSpPr>
            <a:spLocks noChangeArrowheads="1"/>
          </p:cNvSpPr>
          <p:nvPr/>
        </p:nvSpPr>
        <p:spPr bwMode="auto">
          <a:xfrm>
            <a:off x="2843213" y="620713"/>
            <a:ext cx="2862262" cy="1439862"/>
          </a:xfrm>
          <a:prstGeom prst="wedgeRoundRectCallout">
            <a:avLst>
              <a:gd name="adj1" fmla="val 34801"/>
              <a:gd name="adj2" fmla="val 69625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Рубаев Владимир</a:t>
            </a:r>
            <a:r>
              <a:rPr lang="en-US" sz="1800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: «Моя учительница умная, весёлая и у неё добрая душа</a:t>
            </a:r>
            <a:r>
              <a:rPr lang="ru-RU" sz="1800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!</a:t>
            </a:r>
            <a:r>
              <a:rPr lang="en-US" sz="1800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»</a:t>
            </a:r>
          </a:p>
        </p:txBody>
      </p:sp>
      <p:pic>
        <p:nvPicPr>
          <p:cNvPr id="129030" name="Picture 10" descr="IMG_1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713" y="4419600"/>
            <a:ext cx="2808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1" name="Shape 1510"/>
          <p:cNvSpPr>
            <a:spLocks noChangeArrowheads="1"/>
          </p:cNvSpPr>
          <p:nvPr/>
        </p:nvSpPr>
        <p:spPr bwMode="auto">
          <a:xfrm>
            <a:off x="2627313" y="5445125"/>
            <a:ext cx="3451225" cy="1198563"/>
          </a:xfrm>
          <a:prstGeom prst="wedgeRoundRectCallout">
            <a:avLst>
              <a:gd name="adj1" fmla="val 67755"/>
              <a:gd name="adj2" fmla="val -22583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Хамикоева Милена</a:t>
            </a:r>
            <a:r>
              <a:rPr lang="en-US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: «Наша учительница добрая, хорошо всё объясняет</a:t>
            </a:r>
            <a:r>
              <a:rPr lang="ru-RU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!</a:t>
            </a:r>
            <a:r>
              <a:rPr lang="en-US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»</a:t>
            </a:r>
          </a:p>
        </p:txBody>
      </p:sp>
      <p:pic>
        <p:nvPicPr>
          <p:cNvPr id="129032" name="Picture 11" descr="IMG_1086"/>
          <p:cNvPicPr>
            <a:picLocks noChangeAspect="1" noChangeArrowheads="1"/>
          </p:cNvPicPr>
          <p:nvPr/>
        </p:nvPicPr>
        <p:blipFill>
          <a:blip r:embed="rId5"/>
          <a:srcRect l="30078" r="12354"/>
          <a:stretch>
            <a:fillRect/>
          </a:stretch>
        </p:blipFill>
        <p:spPr bwMode="auto">
          <a:xfrm>
            <a:off x="250825" y="4076700"/>
            <a:ext cx="18716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3" name="Picture 12" descr="Фото0065"/>
          <p:cNvPicPr>
            <a:picLocks noChangeAspect="1" noChangeArrowheads="1"/>
          </p:cNvPicPr>
          <p:nvPr/>
        </p:nvPicPr>
        <p:blipFill>
          <a:blip r:embed="rId6"/>
          <a:srcRect l="13542" t="6244" r="19028"/>
          <a:stretch>
            <a:fillRect/>
          </a:stretch>
        </p:blipFill>
        <p:spPr bwMode="auto">
          <a:xfrm>
            <a:off x="2843213" y="2420938"/>
            <a:ext cx="34559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4" name="Shape 1508"/>
          <p:cNvSpPr>
            <a:spLocks noChangeArrowheads="1"/>
          </p:cNvSpPr>
          <p:nvPr/>
        </p:nvSpPr>
        <p:spPr bwMode="auto">
          <a:xfrm>
            <a:off x="6786563" y="2781300"/>
            <a:ext cx="2357437" cy="1425575"/>
          </a:xfrm>
          <a:prstGeom prst="wedgeRoundRectCallout">
            <a:avLst>
              <a:gd name="adj1" fmla="val -78819"/>
              <a:gd name="adj2" fmla="val 14588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Гояев Азамат</a:t>
            </a:r>
            <a:r>
              <a:rPr lang="en-US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: «</a:t>
            </a:r>
            <a:r>
              <a:rPr lang="ru-RU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Я очень люблю Ляну Аршаковну!</a:t>
            </a:r>
            <a:r>
              <a:rPr lang="en-US" sz="1800">
                <a:solidFill>
                  <a:srgbClr val="993300"/>
                </a:solidFill>
                <a:latin typeface="Georgia" pitchFamily="18" charset="0"/>
                <a:sym typeface="Georgia" pitchFamily="18" charset="0"/>
              </a:rPr>
              <a:t>»</a:t>
            </a:r>
          </a:p>
        </p:txBody>
      </p:sp>
      <p:sp>
        <p:nvSpPr>
          <p:cNvPr id="129036" name="Shape 1505"/>
          <p:cNvSpPr>
            <a:spLocks noChangeArrowheads="1"/>
          </p:cNvSpPr>
          <p:nvPr/>
        </p:nvSpPr>
        <p:spPr bwMode="auto">
          <a:xfrm>
            <a:off x="8072438" y="0"/>
            <a:ext cx="1071562" cy="938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hape 1518"/>
          <p:cNvSpPr>
            <a:spLocks noChangeArrowheads="1"/>
          </p:cNvSpPr>
          <p:nvPr/>
        </p:nvSpPr>
        <p:spPr bwMode="auto">
          <a:xfrm>
            <a:off x="357188" y="0"/>
            <a:ext cx="735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36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Обо мне говорят</a:t>
            </a:r>
            <a:r>
              <a:rPr lang="ru-RU" sz="36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 родители</a:t>
            </a:r>
            <a:r>
              <a:rPr lang="en-US" sz="36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:</a:t>
            </a:r>
          </a:p>
        </p:txBody>
      </p:sp>
      <p:sp>
        <p:nvSpPr>
          <p:cNvPr id="131074" name="Shape 1519"/>
          <p:cNvSpPr>
            <a:spLocks noChangeArrowheads="1"/>
          </p:cNvSpPr>
          <p:nvPr/>
        </p:nvSpPr>
        <p:spPr bwMode="auto">
          <a:xfrm>
            <a:off x="3419475" y="4581525"/>
            <a:ext cx="3600450" cy="1368425"/>
          </a:xfrm>
          <a:prstGeom prst="wedgeRoundRectCallout">
            <a:avLst>
              <a:gd name="adj1" fmla="val -70106"/>
              <a:gd name="adj2" fmla="val -34454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Хабаева Белла:</a:t>
            </a: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«</a:t>
            </a: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Классный</a:t>
            </a:r>
            <a:r>
              <a:rPr lang="ru-RU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</a:t>
            </a: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во всех смыслах</a:t>
            </a:r>
            <a:r>
              <a:rPr lang="ru-RU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</a:t>
            </a: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руководитель!</a:t>
            </a:r>
          </a:p>
          <a:p>
            <a:pPr algn="ctr">
              <a:buSzPct val="25000"/>
            </a:pPr>
            <a:r>
              <a:rPr lang="en-US" sz="1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Она авторитетная, строгая»</a:t>
            </a:r>
            <a:r>
              <a:rPr lang="ru-RU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endParaRPr lang="en-US" sz="180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31075" name="Shape 1520"/>
          <p:cNvSpPr>
            <a:spLocks noChangeArrowheads="1"/>
          </p:cNvSpPr>
          <p:nvPr/>
        </p:nvSpPr>
        <p:spPr bwMode="auto">
          <a:xfrm>
            <a:off x="3059113" y="692150"/>
            <a:ext cx="3071812" cy="1785938"/>
          </a:xfrm>
          <a:prstGeom prst="wedgeRoundRectCallout">
            <a:avLst>
              <a:gd name="adj1" fmla="val -68296"/>
              <a:gd name="adj2" fmla="val 23602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Кудзиева Залина</a:t>
            </a: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 </a:t>
            </a:r>
          </a:p>
          <a:p>
            <a:pPr algn="ctr">
              <a:buSzPct val="25000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«Всегда  помогает, наставляет, подсказывает. Как же  не пойти на родительское собрание?!»</a:t>
            </a:r>
          </a:p>
        </p:txBody>
      </p:sp>
      <p:sp>
        <p:nvSpPr>
          <p:cNvPr id="131076" name="Shape 1522"/>
          <p:cNvSpPr>
            <a:spLocks noChangeArrowheads="1"/>
          </p:cNvSpPr>
          <p:nvPr/>
        </p:nvSpPr>
        <p:spPr bwMode="auto">
          <a:xfrm>
            <a:off x="8072438" y="0"/>
            <a:ext cx="1071562" cy="938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1077" name="Picture 11" descr="IMG_1046"/>
          <p:cNvPicPr>
            <a:picLocks noChangeAspect="1" noChangeArrowheads="1"/>
          </p:cNvPicPr>
          <p:nvPr/>
        </p:nvPicPr>
        <p:blipFill>
          <a:blip r:embed="rId4">
            <a:lum bright="6000" contrast="24000"/>
          </a:blip>
          <a:srcRect t="29492" r="73389" b="20313"/>
          <a:stretch>
            <a:fillRect/>
          </a:stretch>
        </p:blipFill>
        <p:spPr bwMode="auto">
          <a:xfrm>
            <a:off x="179388" y="3644900"/>
            <a:ext cx="23764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12" descr="IMG_1046"/>
          <p:cNvPicPr>
            <a:picLocks noChangeAspect="1" noChangeArrowheads="1"/>
          </p:cNvPicPr>
          <p:nvPr/>
        </p:nvPicPr>
        <p:blipFill>
          <a:blip r:embed="rId4">
            <a:lum bright="6000" contrast="24000"/>
          </a:blip>
          <a:srcRect l="41461" t="22505" r="33545" b="43880"/>
          <a:stretch>
            <a:fillRect/>
          </a:stretch>
        </p:blipFill>
        <p:spPr bwMode="auto">
          <a:xfrm>
            <a:off x="179388" y="908050"/>
            <a:ext cx="23764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8" descr="getImage?photoId=502993388636&amp;photoType=13"/>
          <p:cNvPicPr>
            <a:picLocks noChangeAspect="1" noChangeArrowheads="1"/>
          </p:cNvPicPr>
          <p:nvPr/>
        </p:nvPicPr>
        <p:blipFill>
          <a:blip r:embed="rId5">
            <a:lum bright="-6000" contrast="30000"/>
          </a:blip>
          <a:srcRect/>
          <a:stretch>
            <a:fillRect/>
          </a:stretch>
        </p:blipFill>
        <p:spPr bwMode="auto">
          <a:xfrm>
            <a:off x="7019925" y="1773238"/>
            <a:ext cx="21240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0" name="Shape 1520"/>
          <p:cNvSpPr>
            <a:spLocks noChangeArrowheads="1"/>
          </p:cNvSpPr>
          <p:nvPr/>
        </p:nvSpPr>
        <p:spPr bwMode="auto">
          <a:xfrm>
            <a:off x="3132138" y="2852738"/>
            <a:ext cx="3071812" cy="1368425"/>
          </a:xfrm>
          <a:prstGeom prst="wedgeRoundRectCallout">
            <a:avLst>
              <a:gd name="adj1" fmla="val 81472"/>
              <a:gd name="adj2" fmla="val -41301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ru-RU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Багаева Аза</a:t>
            </a: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 </a:t>
            </a:r>
          </a:p>
          <a:p>
            <a:pPr algn="ctr">
              <a:buSzPct val="25000"/>
            </a:pPr>
            <a:r>
              <a:rPr lang="en-US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«</a:t>
            </a:r>
            <a:r>
              <a:rPr lang="ru-RU" sz="180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Добрая, отзывчивая!  Нашим детям с ней очень комфортно!»</a:t>
            </a:r>
            <a:endParaRPr lang="en-US" sz="1800">
              <a:solidFill>
                <a:srgbClr val="CC33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hape 1489"/>
          <p:cNvSpPr>
            <a:spLocks noChangeArrowheads="1"/>
          </p:cNvSpPr>
          <p:nvPr/>
        </p:nvSpPr>
        <p:spPr bwMode="auto">
          <a:xfrm>
            <a:off x="0" y="0"/>
            <a:ext cx="735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36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Обо мне говорят</a:t>
            </a:r>
            <a:r>
              <a:rPr lang="ru-RU" sz="3600" b="1">
                <a:solidFill>
                  <a:srgbClr val="093F39"/>
                </a:solidFill>
                <a:sym typeface="Georgia" pitchFamily="18" charset="0"/>
              </a:rPr>
              <a:t> коллеги</a:t>
            </a:r>
            <a:r>
              <a:rPr lang="en-US" sz="3600" b="1">
                <a:solidFill>
                  <a:srgbClr val="093F39"/>
                </a:solidFill>
                <a:latin typeface="Georgia" pitchFamily="18" charset="0"/>
                <a:sym typeface="Georgia" pitchFamily="18" charset="0"/>
              </a:rPr>
              <a:t>:</a:t>
            </a:r>
          </a:p>
        </p:txBody>
      </p:sp>
      <p:sp>
        <p:nvSpPr>
          <p:cNvPr id="133122" name="Shape 1491"/>
          <p:cNvSpPr>
            <a:spLocks noChangeArrowheads="1"/>
          </p:cNvSpPr>
          <p:nvPr/>
        </p:nvSpPr>
        <p:spPr bwMode="auto">
          <a:xfrm>
            <a:off x="8072438" y="0"/>
            <a:ext cx="1071562" cy="938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3" name="Shape 1493"/>
          <p:cNvSpPr>
            <a:spLocks noChangeArrowheads="1"/>
          </p:cNvSpPr>
          <p:nvPr/>
        </p:nvSpPr>
        <p:spPr bwMode="auto">
          <a:xfrm>
            <a:off x="2844800" y="4797151"/>
            <a:ext cx="2988222" cy="1784623"/>
          </a:xfrm>
          <a:prstGeom prst="wedgeRoundRectCallout">
            <a:avLst>
              <a:gd name="adj1" fmla="val 85639"/>
              <a:gd name="adj2" fmla="val -62329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800" dirty="0">
                <a:latin typeface="Georgia" pitchFamily="18" charset="0"/>
                <a:sym typeface="Georgia" pitchFamily="18" charset="0"/>
              </a:rPr>
              <a:t>«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Выслушает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,</a:t>
            </a:r>
            <a:endParaRPr lang="ru-RU" sz="1800" dirty="0">
              <a:sym typeface="Georgia" pitchFamily="18" charset="0"/>
            </a:endParaRPr>
          </a:p>
          <a:p>
            <a:pPr algn="ctr">
              <a:buSzPct val="25000"/>
            </a:pPr>
            <a:r>
              <a:rPr lang="en-US" sz="1800" dirty="0" err="1">
                <a:latin typeface="Georgia" pitchFamily="18" charset="0"/>
                <a:sym typeface="Georgia" pitchFamily="18" charset="0"/>
              </a:rPr>
              <a:t>подумает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, </a:t>
            </a:r>
          </a:p>
          <a:p>
            <a:pPr algn="ctr">
              <a:buSzPct val="25000"/>
            </a:pPr>
            <a:r>
              <a:rPr lang="en-US" sz="1800" dirty="0">
                <a:latin typeface="Georgia" pitchFamily="18" charset="0"/>
                <a:sym typeface="Georgia" pitchFamily="18" charset="0"/>
              </a:rPr>
              <a:t>      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сделает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 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по-своему</a:t>
            </a:r>
            <a:r>
              <a:rPr lang="en-US" sz="1800" dirty="0" smtClean="0">
                <a:latin typeface="Georgia" pitchFamily="18" charset="0"/>
                <a:sym typeface="Georgia" pitchFamily="18" charset="0"/>
              </a:rPr>
              <a:t>»</a:t>
            </a:r>
            <a:endParaRPr lang="ru-RU" sz="1800" dirty="0" smtClean="0">
              <a:latin typeface="Georgia" pitchFamily="18" charset="0"/>
              <a:sym typeface="Georgia" pitchFamily="18" charset="0"/>
            </a:endParaRPr>
          </a:p>
          <a:p>
            <a:pPr algn="ctr">
              <a:buSzPct val="25000"/>
            </a:pPr>
            <a:r>
              <a:rPr lang="ru-RU" sz="1800" dirty="0" smtClean="0">
                <a:latin typeface="Georgia" pitchFamily="18" charset="0"/>
                <a:sym typeface="Georgia" pitchFamily="18" charset="0"/>
              </a:rPr>
              <a:t>Л.К. </a:t>
            </a:r>
            <a:r>
              <a:rPr lang="ru-RU" sz="1800" dirty="0" err="1" smtClean="0">
                <a:latin typeface="Georgia" pitchFamily="18" charset="0"/>
                <a:sym typeface="Georgia" pitchFamily="18" charset="0"/>
              </a:rPr>
              <a:t>Галачиева</a:t>
            </a:r>
            <a:endParaRPr lang="en-US" sz="1800" dirty="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495" name="Shape 1495"/>
          <p:cNvSpPr/>
          <p:nvPr/>
        </p:nvSpPr>
        <p:spPr>
          <a:xfrm>
            <a:off x="7286625" y="3857625"/>
            <a:ext cx="1435100" cy="207327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27" name="Shape 1490"/>
          <p:cNvSpPr>
            <a:spLocks noChangeArrowheads="1"/>
          </p:cNvSpPr>
          <p:nvPr/>
        </p:nvSpPr>
        <p:spPr bwMode="auto">
          <a:xfrm>
            <a:off x="106253" y="836612"/>
            <a:ext cx="2449512" cy="1276350"/>
          </a:xfrm>
          <a:prstGeom prst="wedgeRoundRectCallout">
            <a:avLst>
              <a:gd name="adj1" fmla="val 36454"/>
              <a:gd name="adj2" fmla="val 88310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800" dirty="0">
                <a:latin typeface="Georgia" pitchFamily="18" charset="0"/>
                <a:sym typeface="Georgia" pitchFamily="18" charset="0"/>
              </a:rPr>
              <a:t>«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Умная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, 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исполнительная</a:t>
            </a:r>
            <a:r>
              <a:rPr lang="ru-RU" sz="1800" dirty="0">
                <a:latin typeface="Georgia" pitchFamily="18" charset="0"/>
                <a:sym typeface="Georgia" pitchFamily="18" charset="0"/>
              </a:rPr>
              <a:t>!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» </a:t>
            </a:r>
            <a:r>
              <a:rPr lang="ru-RU" sz="1800" dirty="0" smtClean="0">
                <a:latin typeface="Georgia" pitchFamily="18" charset="0"/>
                <a:sym typeface="Georgia" pitchFamily="18" charset="0"/>
              </a:rPr>
              <a:t>Н.Н. </a:t>
            </a:r>
            <a:r>
              <a:rPr lang="ru-RU" sz="1800" dirty="0" err="1" smtClean="0">
                <a:latin typeface="Georgia" pitchFamily="18" charset="0"/>
                <a:sym typeface="Georgia" pitchFamily="18" charset="0"/>
              </a:rPr>
              <a:t>Булацева</a:t>
            </a:r>
            <a:r>
              <a:rPr lang="en-US" sz="1800" dirty="0" smtClean="0">
                <a:latin typeface="Georgia" pitchFamily="18" charset="0"/>
                <a:sym typeface="Georgia" pitchFamily="18" charset="0"/>
              </a:rPr>
              <a:t>. </a:t>
            </a:r>
            <a:endParaRPr lang="en-US" sz="1800" dirty="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33128" name="Shape 1496"/>
          <p:cNvSpPr>
            <a:spLocks noChangeArrowheads="1"/>
          </p:cNvSpPr>
          <p:nvPr/>
        </p:nvSpPr>
        <p:spPr bwMode="auto">
          <a:xfrm>
            <a:off x="4910280" y="769938"/>
            <a:ext cx="1845484" cy="1873250"/>
          </a:xfrm>
          <a:prstGeom prst="wedgeRoundRectCallout">
            <a:avLst>
              <a:gd name="adj1" fmla="val -61495"/>
              <a:gd name="adj2" fmla="val -8815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800" dirty="0">
                <a:latin typeface="Georgia" pitchFamily="18" charset="0"/>
                <a:sym typeface="Georgia" pitchFamily="18" charset="0"/>
              </a:rPr>
              <a:t>«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Творческая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, </a:t>
            </a:r>
            <a:r>
              <a:rPr lang="en-US" sz="1800" dirty="0" err="1">
                <a:latin typeface="Georgia" pitchFamily="18" charset="0"/>
                <a:sym typeface="Georgia" pitchFamily="18" charset="0"/>
              </a:rPr>
              <a:t>инициативная</a:t>
            </a:r>
            <a:r>
              <a:rPr lang="ru-RU" sz="1800" dirty="0">
                <a:latin typeface="Georgia" pitchFamily="18" charset="0"/>
                <a:sym typeface="Georgia" pitchFamily="18" charset="0"/>
              </a:rPr>
              <a:t>…</a:t>
            </a:r>
            <a:r>
              <a:rPr lang="en-US" sz="1800" dirty="0">
                <a:latin typeface="Georgia" pitchFamily="18" charset="0"/>
                <a:sym typeface="Georgia" pitchFamily="18" charset="0"/>
              </a:rPr>
              <a:t>» </a:t>
            </a:r>
            <a:r>
              <a:rPr lang="ru-RU" sz="1800" dirty="0" err="1" smtClean="0">
                <a:latin typeface="Georgia" pitchFamily="18" charset="0"/>
                <a:sym typeface="Georgia" pitchFamily="18" charset="0"/>
              </a:rPr>
              <a:t>Кораева</a:t>
            </a:r>
            <a:r>
              <a:rPr lang="ru-RU" sz="1800" dirty="0" smtClean="0">
                <a:latin typeface="Georgia" pitchFamily="18" charset="0"/>
                <a:sym typeface="Georgia" pitchFamily="18" charset="0"/>
              </a:rPr>
              <a:t> Ж.Э.</a:t>
            </a:r>
            <a:endParaRPr lang="en-US" sz="1800" dirty="0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133130" name="Shape 1499"/>
          <p:cNvSpPr>
            <a:spLocks noChangeArrowheads="1"/>
          </p:cNvSpPr>
          <p:nvPr/>
        </p:nvSpPr>
        <p:spPr bwMode="auto">
          <a:xfrm>
            <a:off x="2609323" y="3068960"/>
            <a:ext cx="3978802" cy="1368152"/>
          </a:xfrm>
          <a:prstGeom prst="wedgeRoundRectCallout">
            <a:avLst>
              <a:gd name="adj1" fmla="val 60083"/>
              <a:gd name="adj2" fmla="val -54356"/>
              <a:gd name="adj3" fmla="val 16667"/>
            </a:avLst>
          </a:prstGeom>
          <a:gradFill rotWithShape="0">
            <a:gsLst>
              <a:gs pos="0">
                <a:srgbClr val="BBFF83"/>
              </a:gs>
              <a:gs pos="35001">
                <a:srgbClr val="CCFFA3"/>
              </a:gs>
              <a:gs pos="100000">
                <a:srgbClr val="EAFFD7"/>
              </a:gs>
            </a:gsLst>
            <a:lin ang="16200000"/>
          </a:gradFill>
          <a:ln w="9525">
            <a:solidFill>
              <a:srgbClr val="77C93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800" dirty="0">
                <a:latin typeface="Georgia" pitchFamily="18" charset="0"/>
                <a:sym typeface="Georgia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Ляна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Аршаковна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отличается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творчеством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поиском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новых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идей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умением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разрабатывать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новые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подходы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в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решении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возникающих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педагогических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задач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pPr algn="ctr">
              <a:buSzPct val="250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Кадзаева</a:t>
            </a:r>
            <a:endParaRPr lang="en-US" sz="18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" name="AutoShape 2" descr="https://apf.mail.ru/cgi-bin/readmsg/IMG_20190324_205115.jpg?id=15534500250000000833%3B0%3B4&amp;x-email=liana8778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50" y="836612"/>
            <a:ext cx="223941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esktop\IMG_20190324_205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04" y="688340"/>
            <a:ext cx="1973787" cy="22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apf.mail.ru/cgi-bin/readmsg/IMG_20190402_220745.jpg?id=15542320980000000865%3B0%3B1&amp;x-email=liana8778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/IMG_20190402_220745.jpg?id=15542320980000000865%3B0%3B1&amp;x-email=liana8778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C:\Users\Admin\Desktop\IMG_20190402_2206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" y="2565400"/>
            <a:ext cx="2556628" cy="31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IMG_20190402_2207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51" y="3804443"/>
            <a:ext cx="2239417" cy="29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hape 1467"/>
          <p:cNvSpPr>
            <a:spLocks noChangeArrowheads="1"/>
          </p:cNvSpPr>
          <p:nvPr/>
        </p:nvSpPr>
        <p:spPr bwMode="auto">
          <a:xfrm>
            <a:off x="827088" y="0"/>
            <a:ext cx="705643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400" b="1">
                <a:solidFill>
                  <a:srgbClr val="008000"/>
                </a:solidFill>
                <a:sym typeface="Georgia" pitchFamily="18" charset="0"/>
              </a:rPr>
              <a:t>Знания осетинского языка и литературы передаю своим ученикам, а также прививаю любовь к родному краю.</a:t>
            </a:r>
            <a:endParaRPr lang="en-US" sz="2400" b="1">
              <a:solidFill>
                <a:srgbClr val="008000"/>
              </a:solidFill>
              <a:sym typeface="Georgia" pitchFamily="18" charset="0"/>
            </a:endParaRPr>
          </a:p>
        </p:txBody>
      </p:sp>
      <p:sp>
        <p:nvSpPr>
          <p:cNvPr id="135170" name="Shape 1468"/>
          <p:cNvSpPr>
            <a:spLocks noChangeArrowheads="1"/>
          </p:cNvSpPr>
          <p:nvPr/>
        </p:nvSpPr>
        <p:spPr bwMode="auto">
          <a:xfrm>
            <a:off x="8072438" y="0"/>
            <a:ext cx="1071562" cy="69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5171" name="Shape 1471"/>
          <p:cNvSpPr>
            <a:spLocks noChangeArrowheads="1"/>
          </p:cNvSpPr>
          <p:nvPr/>
        </p:nvSpPr>
        <p:spPr bwMode="auto">
          <a:xfrm>
            <a:off x="5867400" y="1000125"/>
            <a:ext cx="28400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3600" b="1">
              <a:solidFill>
                <a:srgbClr val="2D0F00"/>
              </a:solidFill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135172" name="Picture 5" descr="SAM_3544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t="22278" r="20708" b="7167"/>
          <a:stretch>
            <a:fillRect/>
          </a:stretch>
        </p:blipFill>
        <p:spPr bwMode="auto">
          <a:xfrm rot="-935766">
            <a:off x="323850" y="2060575"/>
            <a:ext cx="395446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5173" name="Picture 6" descr="o1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6326" t="11298"/>
          <a:stretch>
            <a:fillRect/>
          </a:stretch>
        </p:blipFill>
        <p:spPr bwMode="auto">
          <a:xfrm rot="581873">
            <a:off x="4205690" y="2788459"/>
            <a:ext cx="4608513" cy="288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hape 1467"/>
          <p:cNvSpPr>
            <a:spLocks noChangeArrowheads="1"/>
          </p:cNvSpPr>
          <p:nvPr/>
        </p:nvSpPr>
        <p:spPr bwMode="auto">
          <a:xfrm>
            <a:off x="1295400" y="0"/>
            <a:ext cx="7848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400" b="1" i="1" dirty="0">
                <a:solidFill>
                  <a:srgbClr val="008000"/>
                </a:solidFill>
                <a:sym typeface="Georgia" pitchFamily="18" charset="0"/>
              </a:rPr>
              <a:t>Благодаря совместной деятельности учителя, учащихся и родителей ведётся воспитательная работа в классе.</a:t>
            </a:r>
            <a:endParaRPr lang="en-US" sz="2400" b="1" i="1" dirty="0">
              <a:solidFill>
                <a:srgbClr val="008000"/>
              </a:solidFill>
              <a:sym typeface="Georgia" pitchFamily="18" charset="0"/>
            </a:endParaRPr>
          </a:p>
        </p:txBody>
      </p:sp>
      <p:sp>
        <p:nvSpPr>
          <p:cNvPr id="146434" name="Shape 1468"/>
          <p:cNvSpPr>
            <a:spLocks noChangeArrowheads="1"/>
          </p:cNvSpPr>
          <p:nvPr/>
        </p:nvSpPr>
        <p:spPr bwMode="auto">
          <a:xfrm>
            <a:off x="0" y="0"/>
            <a:ext cx="1331913" cy="1296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6436" name="Picture 8" descr="SAM_320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7562" t="11333" r="7396"/>
          <a:stretch>
            <a:fillRect/>
          </a:stretch>
        </p:blipFill>
        <p:spPr bwMode="auto">
          <a:xfrm rot="564188">
            <a:off x="5693127" y="1384314"/>
            <a:ext cx="3132138" cy="252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6437" name="Picture 7" descr="SAM_3228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13428" t="21211" b="12804"/>
          <a:stretch>
            <a:fillRect/>
          </a:stretch>
        </p:blipFill>
        <p:spPr bwMode="auto">
          <a:xfrm rot="21342952">
            <a:off x="467493" y="1329548"/>
            <a:ext cx="2592388" cy="278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Admin\Desktop\ФОТО ГРАНТ\IMG_20181019_145706_HD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70342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6633"/>
            <a:ext cx="7920880" cy="72008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День родных языков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8200" y="2060848"/>
            <a:ext cx="2588096" cy="44161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Admin\AppData\Local\Temp\Rar$DIa0.820\IMG_20190221_124014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0328"/>
            <a:ext cx="4752528" cy="305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Admin\AppData\Local\Temp\Rar$DIa0.558\IMG_20190221_113031_H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313"/>
            <a:ext cx="3060848" cy="263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dmin\AppData\Local\Temp\Rar$DIa0.963\IMG_20190221_112248_H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00" y="967089"/>
            <a:ext cx="2553380" cy="279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6" name="Picture 2" descr="C:\Users\Admin\Desktop\ФОТО ГРАНТ\IMG-20190222-WA0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3" y="3877224"/>
            <a:ext cx="3813534" cy="290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Admin\AppData\Local\Temp\Rar$DIa0.744\IMG_20190221_1048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50" y="836710"/>
            <a:ext cx="3384376" cy="2898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Республиканский семинар для учителей осетинского языка и литературы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7624" y="692696"/>
            <a:ext cx="5256584" cy="5715000"/>
          </a:xfrm>
        </p:spPr>
      </p:sp>
      <p:pic>
        <p:nvPicPr>
          <p:cNvPr id="5122" name="Picture 2" descr="C:\Users\Admin\AppData\Local\Temp\Rar$DIa0.612\IMG-20180316-WA0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15" y="836712"/>
            <a:ext cx="4342423" cy="282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Users\Admin\AppData\Local\Temp\Rar$DIa0.093\IMG-20180316-WA0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4" y="836712"/>
            <a:ext cx="4342422" cy="296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9" name="Picture 9" descr="C:\Users\Admin\AppData\Local\Temp\Rar$DIa0.979\IMG-20180316-WA0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16" y="3872547"/>
            <a:ext cx="4342423" cy="2780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AppData\Local\Temp\Rar$DIa0.617\IMG-20180316-WA00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0" y="3908499"/>
            <a:ext cx="3960440" cy="284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:\ГАГИЕВА ЛЯНА АТТЕСТАЦИЯ\Все фото\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4536504" cy="275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Учитель осетинской словесности-2013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19700"/>
            <a:ext cx="2880320" cy="350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3766"/>
            <a:ext cx="3024336" cy="3646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3766"/>
            <a:ext cx="273767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378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Users\Admin\Desktop\ФОТО ГРАНТ\IMG_0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776">
            <a:off x="193911" y="1124271"/>
            <a:ext cx="288032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ФОТО ГРАНТ\IMG_0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265">
            <a:off x="5899736" y="1349695"/>
            <a:ext cx="2994504" cy="241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20472" cy="903218"/>
          </a:xfrm>
          <a:solidFill>
            <a:schemeClr val="accent3"/>
          </a:solidFill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8000"/>
                </a:solidFill>
                <a:latin typeface="Times New Roman"/>
                <a:ea typeface="Times New Roman"/>
              </a:rPr>
              <a:t>Всероссийский мастер-класс учителей родных</a:t>
            </a:r>
            <a:r>
              <a:rPr lang="ru-RU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, включая </a:t>
            </a:r>
            <a:r>
              <a:rPr lang="ru-RU" sz="2400" b="1" dirty="0">
                <a:solidFill>
                  <a:srgbClr val="008000"/>
                </a:solidFill>
                <a:latin typeface="Times New Roman"/>
                <a:ea typeface="Times New Roman"/>
              </a:rPr>
              <a:t>русский</a:t>
            </a:r>
            <a:r>
              <a:rPr lang="ru-RU" sz="24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, языков -2013 г</a:t>
            </a:r>
            <a:r>
              <a:rPr lang="ru-RU" sz="2400" b="1" dirty="0">
                <a:solidFill>
                  <a:srgbClr val="008000"/>
                </a:solidFill>
                <a:latin typeface="Times New Roman"/>
                <a:ea typeface="Times New Roman"/>
              </a:rPr>
              <a:t>.</a:t>
            </a:r>
            <a:br>
              <a:rPr lang="ru-RU" sz="2400" b="1" dirty="0">
                <a:solidFill>
                  <a:srgbClr val="00800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32" y="966872"/>
            <a:ext cx="2650253" cy="3025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33" y="3875076"/>
            <a:ext cx="4644008" cy="2769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" y="4031786"/>
            <a:ext cx="4104456" cy="2455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238154" cy="1440160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006600"/>
                </a:solidFill>
              </a:rPr>
              <a:t>Гагиева</a:t>
            </a:r>
            <a:r>
              <a:rPr lang="ru-RU" sz="2400" dirty="0" smtClean="0">
                <a:solidFill>
                  <a:srgbClr val="006600"/>
                </a:solidFill>
              </a:rPr>
              <a:t> Ляна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</a:rPr>
              <a:t>Аршаковна</a:t>
            </a:r>
            <a:r>
              <a:rPr lang="ru-RU" sz="2400" dirty="0" smtClean="0">
                <a:solidFill>
                  <a:srgbClr val="006600"/>
                </a:solidFill>
              </a:rPr>
              <a:t/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учитель осетинского </a:t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>языка и литературы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4604768" y="5000102"/>
            <a:ext cx="4398960" cy="136815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МБОУ СОШ № 27 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им. </a:t>
            </a:r>
            <a:r>
              <a:rPr lang="ru-RU" dirty="0" err="1" smtClean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Ю.С.Кучиева</a:t>
            </a:r>
            <a:endParaRPr lang="ru-RU" dirty="0" smtClean="0">
              <a:solidFill>
                <a:srgbClr val="006600"/>
              </a:solidFill>
              <a:latin typeface="Georgia" pitchFamily="18" charset="0"/>
              <a:sym typeface="Georgia" pitchFamily="18" charset="0"/>
            </a:endParaRPr>
          </a:p>
          <a:p>
            <a:pPr algn="ctr"/>
            <a:r>
              <a:rPr lang="ru-RU" dirty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г</a:t>
            </a:r>
            <a:r>
              <a:rPr lang="ru-RU" dirty="0" smtClean="0">
                <a:solidFill>
                  <a:srgbClr val="006600"/>
                </a:solidFill>
                <a:latin typeface="Georgia" pitchFamily="18" charset="0"/>
                <a:sym typeface="Georgia" pitchFamily="18" charset="0"/>
              </a:rPr>
              <a:t>. Владикавказ</a:t>
            </a:r>
            <a:endParaRPr lang="ru-RU" dirty="0"/>
          </a:p>
        </p:txBody>
      </p:sp>
      <p:pic>
        <p:nvPicPr>
          <p:cNvPr id="5" name="Picture 4" descr="http://habez-gips.ru/sites/default/files/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5003700" cy="34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ФОТО ГРАНТ\IMG-20180617-WA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04" y="692696"/>
            <a:ext cx="388843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107504" y="5013176"/>
            <a:ext cx="2736304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32848" cy="1152128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VII </a:t>
            </a:r>
            <a:r>
              <a:rPr lang="ru-RU" sz="2400" b="1" dirty="0">
                <a:solidFill>
                  <a:srgbClr val="008000"/>
                </a:solidFill>
              </a:rPr>
              <a:t>республиканский конкурс «Лучшая методическая копилка» </a:t>
            </a:r>
            <a:r>
              <a:rPr lang="ru-RU" sz="2400" b="1" dirty="0" smtClean="0">
                <a:solidFill>
                  <a:srgbClr val="008000"/>
                </a:solidFill>
              </a:rPr>
              <a:t>2017 </a:t>
            </a:r>
            <a:r>
              <a:rPr lang="ru-RU" sz="2400" b="1" dirty="0">
                <a:solidFill>
                  <a:srgbClr val="008000"/>
                </a:solidFill>
              </a:rPr>
              <a:t>г.</a:t>
            </a:r>
            <a:br>
              <a:rPr lang="ru-RU" sz="2400" b="1" dirty="0">
                <a:solidFill>
                  <a:srgbClr val="008000"/>
                </a:solidFill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8194" name="Picture 2" descr="C:\Users\Admin\AppData\Local\Temp\Rar$DIa0.509\IMG-20171208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" y="1124744"/>
            <a:ext cx="3030095" cy="3962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:\ФОТО\фото работа\фото рипк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02" y="2348880"/>
            <a:ext cx="5688632" cy="360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Shape 1468"/>
          <p:cNvSpPr>
            <a:spLocks noChangeArrowheads="1"/>
          </p:cNvSpPr>
          <p:nvPr/>
        </p:nvSpPr>
        <p:spPr bwMode="auto">
          <a:xfrm>
            <a:off x="7146540" y="260648"/>
            <a:ext cx="1673932" cy="14191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5" descr="i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55081" t="33357" r="6813"/>
          <a:stretch>
            <a:fillRect/>
          </a:stretch>
        </p:blipFill>
        <p:spPr bwMode="auto">
          <a:xfrm>
            <a:off x="542015" y="5259499"/>
            <a:ext cx="216516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6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Admin\Desktop\ФОТО ГРАНТ\IMG_20170315_151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744416" cy="59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C:\Users\Admin\Desktop\ФОТО ГРАНТ\фотки\IMAG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764704"/>
            <a:ext cx="4530108" cy="59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Конкурс среди учащихся на лучшее авторское стихотворение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4" name="Picture 4" descr="C:\Users\Admin\Desktop\ГАГИЕВА ЛЯНА АТТЕСТАЦИЯ\Все фото\победа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46"/>
            <a:ext cx="3418794" cy="5282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Сканирование\Достижения учеников\1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5428"/>
            <a:ext cx="3312368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l="55081" t="33357" r="6813"/>
          <a:stretch>
            <a:fillRect/>
          </a:stretch>
        </p:blipFill>
        <p:spPr bwMode="auto">
          <a:xfrm>
            <a:off x="7884367" y="5575908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8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Admin\Desktop\ФОТО ГРАНТ\IMG_20190131_132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322">
            <a:off x="291018" y="1347925"/>
            <a:ext cx="4154257" cy="50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ФОТО ГРАНТ\IMG_20190123_1247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17">
            <a:off x="4860399" y="1385660"/>
            <a:ext cx="3972539" cy="50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ФОТО ГРАНТ\IMG_20190131_132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322">
            <a:off x="210363" y="1151372"/>
            <a:ext cx="4154257" cy="50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6548" y="0"/>
            <a:ext cx="9144000" cy="762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«Ступень в науку»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idx="1"/>
          </p:nvPr>
        </p:nvSpPr>
        <p:spPr>
          <a:xfrm>
            <a:off x="5494" y="694053"/>
            <a:ext cx="9144000" cy="5715000"/>
          </a:xfrm>
        </p:spPr>
      </p:sp>
    </p:spTree>
    <p:extLst>
      <p:ext uri="{BB962C8B-B14F-4D97-AF65-F5344CB8AC3E}">
        <p14:creationId xmlns:p14="http://schemas.microsoft.com/office/powerpoint/2010/main" val="9898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hape"/>
          <p:cNvSpPr>
            <a:spLocks noChangeArrowheads="1"/>
          </p:cNvSpPr>
          <p:nvPr/>
        </p:nvSpPr>
        <p:spPr bwMode="auto">
          <a:xfrm>
            <a:off x="4238625" y="1955800"/>
            <a:ext cx="13239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79450">
              <a:lnSpc>
                <a:spcPts val="825"/>
              </a:lnSpc>
              <a:spcBef>
                <a:spcPts val="9688"/>
              </a:spcBef>
            </a:pPr>
            <a:r>
              <a:rPr lang="ru-RU" sz="500">
                <a:solidFill>
                  <a:srgbClr val="AD877D"/>
                </a:solidFill>
                <a:latin typeface="Arial Narrow" pitchFamily="34" charset="0"/>
              </a:rPr>
              <a:t>Язык - это все глубинные пласты духовной жизни народа] его историческая память! самое </a:t>
            </a:r>
            <a:r>
              <a:rPr lang="ru-RU" sz="400" i="1">
                <a:solidFill>
                  <a:srgbClr val="AD877D"/>
                </a:solidFill>
                <a:latin typeface="Georgia" pitchFamily="18" charset="0"/>
              </a:rPr>
              <a:t>цр'.</a:t>
            </a:r>
            <a:r>
              <a:rPr lang="ru-RU" sz="500">
                <a:solidFill>
                  <a:srgbClr val="AD877D"/>
                </a:solidFill>
                <a:latin typeface="Arial Narrow" pitchFamily="34" charset="0"/>
              </a:rPr>
              <a:t> </a:t>
            </a:r>
            <a:r>
              <a:rPr lang="ru-RU" sz="500">
                <a:solidFill>
                  <a:srgbClr val="E09C7C"/>
                </a:solidFill>
                <a:latin typeface="Arial Narrow" pitchFamily="34" charset="0"/>
              </a:rPr>
              <a:t>-Щ; </a:t>
            </a:r>
            <a:r>
              <a:rPr lang="ru-RU" sz="500">
                <a:solidFill>
                  <a:srgbClr val="AD877D"/>
                </a:solidFill>
                <a:latin typeface="Arial Narrow" pitchFamily="34" charset="0"/>
              </a:rPr>
              <a:t>щбретение веков </a:t>
            </a:r>
            <a:r>
              <a:rPr lang="ru-RU" sz="600" b="1">
                <a:solidFill>
                  <a:srgbClr val="AD877D"/>
                </a:solidFill>
                <a:latin typeface="Arial Narrow" pitchFamily="34" charset="0"/>
              </a:rPr>
              <a:t>песь Гончар</a:t>
            </a:r>
          </a:p>
        </p:txBody>
      </p:sp>
      <p:sp>
        <p:nvSpPr>
          <p:cNvPr id="137219" name="Shape 1467"/>
          <p:cNvSpPr>
            <a:spLocks noChangeArrowheads="1"/>
          </p:cNvSpPr>
          <p:nvPr/>
        </p:nvSpPr>
        <p:spPr bwMode="auto">
          <a:xfrm>
            <a:off x="684213" y="137689"/>
            <a:ext cx="7358062" cy="57579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«</a:t>
            </a:r>
            <a:r>
              <a:rPr lang="ru-RU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Хетагуровские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 чтения»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Georgia" pitchFamily="18" charset="0"/>
            </a:endParaRPr>
          </a:p>
        </p:txBody>
      </p:sp>
      <p:pic>
        <p:nvPicPr>
          <p:cNvPr id="6" name="Picture 2" descr="C:\Users\Admin\Desktop\ФОТО ГРАНТ\фотки\Новая папка (2)\IMAG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54" y="882135"/>
            <a:ext cx="4001976" cy="5715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F:\ФОТО\ШКОЛА ФОТО\Фото 8 класс\фото 8 класс\IMAG0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13995"/>
            <a:ext cx="3823692" cy="2985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фотки\Новая папка (2)\IMAG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1" y="882136"/>
            <a:ext cx="3197099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«</a:t>
            </a:r>
            <a:r>
              <a:rPr lang="ru-RU" sz="3600" b="1" dirty="0" err="1" smtClean="0">
                <a:solidFill>
                  <a:srgbClr val="008000"/>
                </a:solidFill>
              </a:rPr>
              <a:t>Колиевские</a:t>
            </a:r>
            <a:r>
              <a:rPr lang="ru-RU" sz="3600" b="1" dirty="0" smtClean="0">
                <a:solidFill>
                  <a:srgbClr val="008000"/>
                </a:solidFill>
              </a:rPr>
              <a:t> чтения»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0" y="908720"/>
            <a:ext cx="9144000" cy="5715000"/>
          </a:xfrm>
        </p:spPr>
      </p:sp>
      <p:pic>
        <p:nvPicPr>
          <p:cNvPr id="9218" name="Picture 2" descr="F:\ФОТО\ШКОЛА ФОТО\IMG_20170427_165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960440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19" name="Picture 3" descr="F:\ФОТО\ШКОЛА ФОТО\IMG_20170427_165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248471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62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</a:rPr>
              <a:t>«</a:t>
            </a:r>
            <a:r>
              <a:rPr lang="ru-RU" sz="3200" b="1" dirty="0" err="1" smtClean="0">
                <a:solidFill>
                  <a:srgbClr val="008000"/>
                </a:solidFill>
              </a:rPr>
              <a:t>Шегреновские</a:t>
            </a:r>
            <a:r>
              <a:rPr lang="ru-RU" sz="3200" b="1" dirty="0" smtClean="0">
                <a:solidFill>
                  <a:srgbClr val="008000"/>
                </a:solidFill>
              </a:rPr>
              <a:t> чтения»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6156176" y="4877683"/>
            <a:ext cx="2628131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F:\фото\12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51" y="805698"/>
            <a:ext cx="3528392" cy="2730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 descr="H:\ФОТО Ляна\IMG007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7965"/>
            <a:ext cx="3924436" cy="2579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IMG_20190420_1403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74441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G_20190420_1350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5" y="3526025"/>
            <a:ext cx="3744416" cy="2579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62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СОГУ «Дни науки»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20482" name="Picture 2" descr="F:\ФОТО\фото работа\IMG-20180425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4" y="764704"/>
            <a:ext cx="4092916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ФОТО ГРАНТ\IMG-20180425-WA0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67" y="1628800"/>
            <a:ext cx="4392488" cy="4958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hape 1467"/>
          <p:cNvSpPr>
            <a:spLocks noChangeArrowheads="1"/>
          </p:cNvSpPr>
          <p:nvPr/>
        </p:nvSpPr>
        <p:spPr bwMode="auto">
          <a:xfrm>
            <a:off x="0" y="0"/>
            <a:ext cx="735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600" b="1" i="1" dirty="0">
                <a:solidFill>
                  <a:srgbClr val="008000"/>
                </a:solidFill>
                <a:sym typeface="Georgia" pitchFamily="18" charset="0"/>
              </a:rPr>
              <a:t>Успехи учащихся</a:t>
            </a:r>
            <a:endParaRPr lang="en-US" sz="3600" b="1" i="1" dirty="0">
              <a:solidFill>
                <a:srgbClr val="008000"/>
              </a:solidFill>
              <a:sym typeface="Georgia" pitchFamily="18" charset="0"/>
            </a:endParaRPr>
          </a:p>
        </p:txBody>
      </p:sp>
      <p:sp>
        <p:nvSpPr>
          <p:cNvPr id="140290" name="Shape 1471"/>
          <p:cNvSpPr>
            <a:spLocks noChangeArrowheads="1"/>
          </p:cNvSpPr>
          <p:nvPr/>
        </p:nvSpPr>
        <p:spPr bwMode="auto">
          <a:xfrm>
            <a:off x="5867400" y="1000125"/>
            <a:ext cx="28400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3600" b="1">
              <a:solidFill>
                <a:srgbClr val="2D0F00"/>
              </a:solidFill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140291" name="Picture 7"/>
          <p:cNvPicPr>
            <a:picLocks noChangeAspect="1" noChangeArrowheads="1"/>
          </p:cNvPicPr>
          <p:nvPr/>
        </p:nvPicPr>
        <p:blipFill>
          <a:blip r:embed="rId3">
            <a:lum bright="-6000" contrast="48000"/>
          </a:blip>
          <a:srcRect/>
          <a:stretch>
            <a:fillRect/>
          </a:stretch>
        </p:blipFill>
        <p:spPr bwMode="auto">
          <a:xfrm>
            <a:off x="6801059" y="0"/>
            <a:ext cx="206846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8" descr="гр - 0001"/>
          <p:cNvPicPr>
            <a:picLocks noChangeAspect="1" noChangeArrowheads="1"/>
          </p:cNvPicPr>
          <p:nvPr/>
        </p:nvPicPr>
        <p:blipFill>
          <a:blip r:embed="rId4">
            <a:lum bright="-12000" contrast="30000"/>
          </a:blip>
          <a:srcRect/>
          <a:stretch>
            <a:fillRect/>
          </a:stretch>
        </p:blipFill>
        <p:spPr bwMode="auto">
          <a:xfrm rot="21294473">
            <a:off x="105937" y="902645"/>
            <a:ext cx="1523646" cy="245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456">
            <a:off x="1235666" y="722178"/>
            <a:ext cx="1593801" cy="237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694">
            <a:off x="2632047" y="674181"/>
            <a:ext cx="1897285" cy="25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88" y="739722"/>
            <a:ext cx="1882648" cy="254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гр - 0004"/>
          <p:cNvPicPr>
            <a:picLocks noChangeAspect="1" noChangeArrowheads="1"/>
          </p:cNvPicPr>
          <p:nvPr/>
        </p:nvPicPr>
        <p:blipFill>
          <a:blip r:embed="rId8">
            <a:lum bright="-18000" contrast="48000"/>
          </a:blip>
          <a:srcRect l="6664" t="3040" r="4459" b="4543"/>
          <a:stretch>
            <a:fillRect/>
          </a:stretch>
        </p:blipFill>
        <p:spPr bwMode="auto">
          <a:xfrm rot="-596017">
            <a:off x="252742" y="3687882"/>
            <a:ext cx="1830775" cy="26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85" y="3482781"/>
            <a:ext cx="2072223" cy="280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сканер ГРАМОТЫ\3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9">
            <a:off x="3121392" y="3525837"/>
            <a:ext cx="1871273" cy="26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гр - 0002"/>
          <p:cNvPicPr>
            <a:picLocks noChangeAspect="1" noChangeArrowheads="1"/>
          </p:cNvPicPr>
          <p:nvPr/>
        </p:nvPicPr>
        <p:blipFill>
          <a:blip r:embed="rId11">
            <a:lum bright="-6000" contrast="42000"/>
          </a:blip>
          <a:srcRect/>
          <a:stretch>
            <a:fillRect/>
          </a:stretch>
        </p:blipFill>
        <p:spPr bwMode="auto">
          <a:xfrm rot="256486">
            <a:off x="4494374" y="3574916"/>
            <a:ext cx="1571361" cy="26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>
            <a:lum bright="-24000" contrast="30000"/>
          </a:blip>
          <a:srcRect l="10066" t="6659"/>
          <a:stretch>
            <a:fillRect/>
          </a:stretch>
        </p:blipFill>
        <p:spPr bwMode="auto">
          <a:xfrm rot="546608">
            <a:off x="7059751" y="1323914"/>
            <a:ext cx="1781571" cy="22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диплом"/>
          <p:cNvPicPr>
            <a:picLocks noChangeAspect="1" noChangeArrowheads="1"/>
          </p:cNvPicPr>
          <p:nvPr/>
        </p:nvPicPr>
        <p:blipFill>
          <a:blip r:embed="rId13">
            <a:lum bright="-18000" contrast="24000"/>
          </a:blip>
          <a:srcRect l="6740"/>
          <a:stretch>
            <a:fillRect/>
          </a:stretch>
        </p:blipFill>
        <p:spPr bwMode="auto">
          <a:xfrm rot="728282">
            <a:off x="5662377" y="862510"/>
            <a:ext cx="1511600" cy="2432699"/>
          </a:xfrm>
          <a:prstGeom prst="rect">
            <a:avLst/>
          </a:prstGeom>
          <a:noFill/>
        </p:spPr>
      </p:pic>
      <p:pic>
        <p:nvPicPr>
          <p:cNvPr id="15" name="Picture 4" descr="F:\Сканирование\Достижения учеников\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372">
            <a:off x="6039917" y="3731796"/>
            <a:ext cx="1472461" cy="24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>
            <a:lum bright="-24000" contrast="30000"/>
          </a:blip>
          <a:srcRect l="10709" t="10591" r="12520" b="1503"/>
          <a:stretch>
            <a:fillRect/>
          </a:stretch>
        </p:blipFill>
        <p:spPr bwMode="auto">
          <a:xfrm rot="640371">
            <a:off x="7488154" y="3906264"/>
            <a:ext cx="1440663" cy="2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8000"/>
                </a:solidFill>
                <a:latin typeface="Arial" charset="0"/>
                <a:cs typeface="Arial" charset="0"/>
                <a:sym typeface="Georgia" pitchFamily="18" charset="0"/>
              </a:rPr>
              <a:t>Успехи учащихся</a:t>
            </a:r>
          </a:p>
        </p:txBody>
      </p:sp>
      <p:sp>
        <p:nvSpPr>
          <p:cNvPr id="144393" name="Shape 1491"/>
          <p:cNvSpPr>
            <a:spLocks noChangeArrowheads="1"/>
          </p:cNvSpPr>
          <p:nvPr/>
        </p:nvSpPr>
        <p:spPr bwMode="auto">
          <a:xfrm>
            <a:off x="-108520" y="116632"/>
            <a:ext cx="1547813" cy="119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2" descr="F:\сканер ГРАМОТЫ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39" y="3730243"/>
            <a:ext cx="1477197" cy="24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сканер ГРАМОТЫ\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77" y="1059062"/>
            <a:ext cx="1503231" cy="23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Сканирование\Достижения учеников\1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977016"/>
            <a:ext cx="1512168" cy="24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ГРАМОТЫ УЧАЩИХСЯ\IMG_20190131_1251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208">
            <a:off x="156643" y="1246814"/>
            <a:ext cx="1377256" cy="22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ГАГИЕВА ЛЯНА АТТЕСТАЦИЯ\Грамоты детей\Сканировать10002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12">
            <a:off x="5804553" y="1081961"/>
            <a:ext cx="1584176" cy="24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Desktop\Сканирование\Достижения учеников\1 (5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32">
            <a:off x="7510167" y="1074665"/>
            <a:ext cx="1520452" cy="25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Сканирование\Достижения учеников\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31" y="3688024"/>
            <a:ext cx="1352862" cy="250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Сканирование\Достижения учеников\1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614868"/>
            <a:ext cx="1577077" cy="25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Сканирование\Достижения учеников\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12" y="3688024"/>
            <a:ext cx="1560034" cy="26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ГРАМОТЫ УЧАЩИХСЯ\IMG_20190131_14164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165">
            <a:off x="125433" y="4104445"/>
            <a:ext cx="1370143" cy="21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774753"/>
            <a:ext cx="1636147" cy="24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apf.mail.ru/cgi-bin/readmsg?id=15568206500170361305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?id=15568206500170361305;0;1&amp;af_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pf.mail.ru/cgi-bin/readmsg?id=15568206500170361305;0;1&amp;af_preview=1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Admin\Desktop\IMG_20190424_1444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277">
            <a:off x="1265709" y="1126360"/>
            <a:ext cx="1466850" cy="23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764704"/>
            <a:ext cx="442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Цель моей работы</a:t>
            </a: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Сформировать знания, умения 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навыки.</a:t>
            </a:r>
          </a:p>
          <a:p>
            <a:pPr lvl="0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Помочь каждому 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сформироваться как личности.</a:t>
            </a:r>
          </a:p>
          <a:p>
            <a:pPr lvl="0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Привить 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 к родному   языку и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литературе, к </a:t>
            </a:r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культуре и традициям нашего народа.   </a:t>
            </a:r>
            <a:endParaRPr lang="ru-RU" sz="3600" b="1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4" name="Shape 1438"/>
          <p:cNvSpPr>
            <a:spLocks noChangeArrowheads="1"/>
          </p:cNvSpPr>
          <p:nvPr/>
        </p:nvSpPr>
        <p:spPr bwMode="auto">
          <a:xfrm>
            <a:off x="7050925" y="5094288"/>
            <a:ext cx="1913563" cy="1503064"/>
          </a:xfrm>
          <a:prstGeom prst="rect">
            <a:avLst/>
          </a:prstGeom>
          <a:blipFill dpi="0" rotWithShape="1">
            <a:blip r:embed="rId2">
              <a:lum bright="-18000" contrast="4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ГРАМОТЫ УЧАЩИХСЯ\сканер дипломов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308">
            <a:off x="6924686" y="961482"/>
            <a:ext cx="1815797" cy="26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F:\сканер ГРАМОТЫ\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753">
            <a:off x="101755" y="3781256"/>
            <a:ext cx="1728192" cy="26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F:\сканер ГРАМОТЫ\аа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89327"/>
            <a:ext cx="1830857" cy="26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F:\сканер ГРАМОТЫ\ааа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637">
            <a:off x="5072387" y="683061"/>
            <a:ext cx="1814368" cy="26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сканер ГРАМОТЫ\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46" y="3640551"/>
            <a:ext cx="1789083" cy="25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081">
            <a:off x="3419872" y="3481995"/>
            <a:ext cx="2160241" cy="2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762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Успехи учащихся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2" name="Picture 6" descr="C:\Users\Admin\Desktop\ГРАМОТЫ УЧАЩИХСЯ\сканер дипломов\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508">
            <a:off x="98949" y="1030245"/>
            <a:ext cx="1703806" cy="26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ГРАМОТЫ УЧАЩИХСЯ\сканер дипломов\г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911">
            <a:off x="1763688" y="798570"/>
            <a:ext cx="17994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02">
            <a:off x="7000654" y="3661805"/>
            <a:ext cx="1901218" cy="282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МАТЕРИАЛ КОМП,\ГАГИЕВА ЛЯНА АТТЕСТАЦИЯ\Грамоты детей\Сканировать100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316">
            <a:off x="5391493" y="3528203"/>
            <a:ext cx="1762787" cy="28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Успехи учащихся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C:\Users\Admin\Desktop\IMG-20190429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24844"/>
            <a:ext cx="19127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821">
            <a:off x="2824029" y="831931"/>
            <a:ext cx="2786995" cy="28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19519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77" name="Rectangle 185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B2B2B2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lIns="91440" tIns="45720" rIns="91440" bIns="45720"/>
          <a:lstStyle/>
          <a:p>
            <a:pPr algn="ctr" eaLnBrk="1" hangingPunct="1"/>
            <a:r>
              <a:rPr lang="ru-RU" sz="2400" b="1" i="1" dirty="0" smtClean="0">
                <a:solidFill>
                  <a:srgbClr val="F3F907"/>
                </a:solidFill>
                <a:latin typeface="Arial Black" pitchFamily="34" charset="0"/>
                <a:cs typeface="Arial" charset="0"/>
              </a:rPr>
              <a:t>          ПОБЕДИТЕЛИ И  </a:t>
            </a:r>
            <a:r>
              <a:rPr lang="ru-RU" sz="2400" b="1" i="1" dirty="0" smtClean="0">
                <a:solidFill>
                  <a:srgbClr val="F3F907"/>
                </a:solidFill>
                <a:latin typeface="Arial" charset="0"/>
                <a:cs typeface="Arial" charset="0"/>
              </a:rPr>
              <a:t>ПРИЗЁРЫ РЕСПУБЛИКАНСКОЙ ОЛИМПИАДЫ</a:t>
            </a:r>
          </a:p>
        </p:txBody>
      </p:sp>
      <p:graphicFrame>
        <p:nvGraphicFramePr>
          <p:cNvPr id="119865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6182870"/>
              </p:ext>
            </p:extLst>
          </p:nvPr>
        </p:nvGraphicFramePr>
        <p:xfrm>
          <a:off x="0" y="1196975"/>
          <a:ext cx="9144000" cy="5616576"/>
        </p:xfrm>
        <a:graphic>
          <a:graphicData uri="http://schemas.openxmlformats.org/drawingml/2006/table">
            <a:tbl>
              <a:tblPr/>
              <a:tblGrid>
                <a:gridCol w="1530350"/>
                <a:gridCol w="3508375"/>
                <a:gridCol w="2363788"/>
                <a:gridCol w="1741487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Год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77777"/>
                        </a:gs>
                        <a:gs pos="50000">
                          <a:schemeClr val="bg1"/>
                        </a:gs>
                        <a:gs pos="100000">
                          <a:srgbClr val="77777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ФИО, класс участника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0C2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Предмет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Место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7CF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2016-2017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77777"/>
                        </a:gs>
                        <a:gs pos="50000">
                          <a:schemeClr val="bg1"/>
                        </a:gs>
                        <a:gs pos="100000">
                          <a:srgbClr val="77777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Кочисова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Эмма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Кочисова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Маргарита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(9 класс)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0C2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Arial" charset="0"/>
                        </a:rPr>
                        <a:t>Осетинский язык Осетинская литература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победитель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призер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7CF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2017-2018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77777"/>
                        </a:gs>
                        <a:gs pos="50000">
                          <a:schemeClr val="bg1"/>
                        </a:gs>
                        <a:gs pos="100000">
                          <a:srgbClr val="77777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Кочисова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Эмма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Кочисова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Маргарита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(10 класс)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0C2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Arial" charset="0"/>
                          <a:sym typeface="Arial" charset="0"/>
                        </a:rPr>
                        <a:t>Осетинский язык Осетинская литература</a:t>
                      </a:r>
                      <a:endParaRPr kumimoji="0" lang="ru-RU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победитель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7CF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2018-2019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77777"/>
                        </a:gs>
                        <a:gs pos="50000">
                          <a:schemeClr val="bg1"/>
                        </a:gs>
                        <a:gs pos="100000">
                          <a:srgbClr val="77777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Кочисова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Эмма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Кочисова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 Маргарита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(11 класс)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0C2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Осетинский язык и литература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8080"/>
                        </a:gs>
                        <a:gs pos="50000">
                          <a:schemeClr val="bg1"/>
                        </a:gs>
                        <a:gs pos="100000">
                          <a:srgbClr val="8080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призер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99FF"/>
                        </a:gs>
                        <a:gs pos="50000">
                          <a:srgbClr val="E7CFFF"/>
                        </a:gs>
                        <a:gs pos="100000">
                          <a:srgbClr val="CC99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07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07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7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ГРАНТ\IMG_20170208_145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0726"/>
            <a:ext cx="3217211" cy="2901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ГРАНТ\IMG_20170208_150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95232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ФОТО\фото работа\IMG_20180418_155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861048"/>
            <a:ext cx="395388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Победители олимпиад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lum bright="-6000" contrast="48000"/>
          </a:blip>
          <a:srcRect/>
          <a:stretch>
            <a:fillRect/>
          </a:stretch>
        </p:blipFill>
        <p:spPr bwMode="auto">
          <a:xfrm>
            <a:off x="6828676" y="4653136"/>
            <a:ext cx="21713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ФОТО ГРАНТ\IMG_20190306_135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2" y="1052736"/>
            <a:ext cx="439248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9" name="Picture 3" descr="C:\Users\Admin\Desktop\ФОТО ГРАНТ\фото_ветеран\IMAG010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11" y="1072762"/>
            <a:ext cx="424847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В гостях у ветеранов Труда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8000"/>
                </a:solidFill>
              </a:rPr>
              <a:t>В гостях у ветеранов ВОВ 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Таказов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Алибек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Бтарбекович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0" y="755238"/>
            <a:ext cx="4495800" cy="5714999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Томаева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Зарета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Урусбиевна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Admin\Desktop\IMG_20190507_145218.jpg"/>
          <p:cNvPicPr>
            <a:picLocks noGrp="1" noChangeAspect="1" noChangeArrowheads="1"/>
          </p:cNvPicPr>
          <p:nvPr>
            <p:ph type="dgm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775"/>
            <a:ext cx="4464496" cy="460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578" name="Picture 2" descr="H:\ГАГИЕВА ЛЯНА АТТЕСТАЦИЯ\Все фото\IMAG1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2048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99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70 лет Великой Победы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0" y="836712"/>
            <a:ext cx="9144000" cy="5715000"/>
          </a:xfrm>
        </p:spPr>
      </p:sp>
      <p:pic>
        <p:nvPicPr>
          <p:cNvPr id="23554" name="Picture 2" descr="H:\ГАГИЕВА ЛЯНА АТТЕСТАЦИЯ\Все фото\70 лет по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8738"/>
            <a:ext cx="4680520" cy="496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5" name="Picture 3" descr="H:\ГАГИЕВА ЛЯНА АТТЕСТАЦИЯ\Все фото\70 лет побе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0" y="715746"/>
            <a:ext cx="4234986" cy="489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Встреча с участниками ВОВ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AutoShape 2" descr="https://apf.mail.ru/cgi-bin/readmsg/IMG_20190430_130449.jpg?id=15568089961082174319%3B0%3B4&amp;x-email=liana8778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/IMG_20190430_130449.jpg?id=15568089961082174319%3B0%3B4&amp;x-email=liana8778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s://apf.mail.ru/cgi-bin/readmsg/IMG_20190430_130449.jpg?id=15568089961082174319%3B0%3B4&amp;x-email=liana8778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3" y="836712"/>
            <a:ext cx="3711837" cy="27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2733"/>
            <a:ext cx="4536504" cy="25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62" y="826299"/>
            <a:ext cx="4323132" cy="260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" y="3717032"/>
            <a:ext cx="356561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-32077"/>
            <a:ext cx="8229600" cy="92211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Юбилей А.С. Пушкина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dmin\Desktop\ФОТО ГРАНТ\IMG-20180606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968552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3" name="Picture 3" descr="C:\Users\Admin\Desktop\ФОТО ГРАНТ\фотки\Новая папка (2)\IMAG0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42" y="980728"/>
            <a:ext cx="4176464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День рождения </a:t>
            </a:r>
            <a:r>
              <a:rPr lang="ru-RU" sz="2800" b="1" dirty="0" err="1" smtClean="0">
                <a:solidFill>
                  <a:srgbClr val="008000"/>
                </a:solidFill>
              </a:rPr>
              <a:t>К.Л.Хетагурова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13314" name="Picture 2" descr="F:\ФОТО\ШКОЛА ФОТО\IMG-20171015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" y="764704"/>
            <a:ext cx="4538378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ФОТО\ШКОЛА ФОТО\IMG-20171015-WA0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70" y="764704"/>
            <a:ext cx="4360818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853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Принципы моей работы: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694" y="155679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Отказ </a:t>
            </a:r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от принуждения и подавления.</a:t>
            </a:r>
          </a:p>
          <a:p>
            <a:pPr lvl="0"/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8000"/>
              </a:solidFill>
              <a:latin typeface="Georgia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творческого учителя </a:t>
            </a:r>
            <a:r>
              <a:rPr lang="ru-RU" sz="2800" b="1" dirty="0" smtClean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– творческий </a:t>
            </a:r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ученик. </a:t>
            </a:r>
            <a:endParaRPr lang="ru-RU" sz="2800" b="1" dirty="0">
              <a:solidFill>
                <a:srgbClr val="008000"/>
              </a:solidFill>
              <a:latin typeface="Georgia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8000"/>
              </a:solidFill>
              <a:latin typeface="Georgia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Эффективное </a:t>
            </a:r>
            <a:r>
              <a:rPr lang="ru-RU" sz="2800" b="1" dirty="0">
                <a:solidFill>
                  <a:srgbClr val="008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учение и успешное развитие ученика</a:t>
            </a:r>
            <a:endParaRPr lang="ru-RU" sz="2800" b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4" name="Shape 1438"/>
          <p:cNvSpPr>
            <a:spLocks noChangeArrowheads="1"/>
          </p:cNvSpPr>
          <p:nvPr/>
        </p:nvSpPr>
        <p:spPr bwMode="auto">
          <a:xfrm>
            <a:off x="6732240" y="4797152"/>
            <a:ext cx="2311418" cy="1503064"/>
          </a:xfrm>
          <a:prstGeom prst="rect">
            <a:avLst/>
          </a:prstGeom>
          <a:blipFill dpi="0" rotWithShape="1">
            <a:blip r:embed="rId2">
              <a:lum bright="-18000" contrast="48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Музей К.Л. Хетагурова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dmin\Desktop\ФОТО ГРАНТ\МОЙ 5 А КЛАСС ФОТО\IMG-20181003-WA012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829">
            <a:off x="131267" y="1353471"/>
            <a:ext cx="4296024" cy="461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C:\Users\Admin\AppData\Local\Temp\Rar$DIa0.300\IMG-20181003-WA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8">
            <a:off x="4661670" y="1273412"/>
            <a:ext cx="4165446" cy="469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83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5567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Национальный музей. Выставка картин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err="1" smtClean="0">
                <a:solidFill>
                  <a:srgbClr val="008000"/>
                </a:solidFill>
              </a:rPr>
              <a:t>Азанбека</a:t>
            </a:r>
            <a:r>
              <a:rPr lang="ru-RU" sz="2800" b="1" dirty="0" smtClean="0">
                <a:solidFill>
                  <a:srgbClr val="008000"/>
                </a:solidFill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</a:rPr>
              <a:t>Джанаева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Admin\Desktop\ФОТО ГРАНТ\IMG_20190205_121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8568952" cy="5345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1" y="188640"/>
            <a:ext cx="9144000" cy="762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Музей истории Владикавказа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-108520" y="1844824"/>
            <a:ext cx="8999984" cy="4562872"/>
          </a:xfrm>
        </p:spPr>
      </p:sp>
      <p:pic>
        <p:nvPicPr>
          <p:cNvPr id="14340" name="Picture 4" descr="F:\ФОТО\ШКОЛА ФОТО\Фото 8 класс\фото 8 класс\IMAG0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1325"/>
            <a:ext cx="2808313" cy="2939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:\ФОТО\ШКОЛА ФОТО\Фото 8 класс\фото 8 класс\IMAG0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739882"/>
            <a:ext cx="2808312" cy="2713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:\ФОТО\ШКОЛА ФОТО\Фото 8 класс\фото 8 класс\IMAG0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6" y="843668"/>
            <a:ext cx="5988956" cy="553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36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Музей истории МВД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4" name="Picture 2" descr="F:\Фото 8 класс\IMAG1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1233"/>
            <a:ext cx="4104456" cy="293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F:\Фото 8 класс\IMAG1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60912"/>
            <a:ext cx="4860032" cy="4080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2532" name="Picture 4" descr="F:\Фото 8 класс\IMAG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786813"/>
            <a:ext cx="4067944" cy="273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440160" cy="107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8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Мемориал Славы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4" name="Picture 2" descr="C:\Users\Admin\Desktop\ФОТО ГРАНТ\IMAG1269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32048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C:\Users\Admin\Desktop\ФОТО ГРАНТ\IMAG1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060848"/>
            <a:ext cx="432048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138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8000"/>
                </a:solidFill>
              </a:rPr>
              <a:t>Куртатинское</a:t>
            </a:r>
            <a:r>
              <a:rPr lang="ru-RU" b="1" dirty="0" smtClean="0">
                <a:solidFill>
                  <a:srgbClr val="008000"/>
                </a:solidFill>
              </a:rPr>
              <a:t> ущелье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ГАГИЕВА ЛЯНА АТТЕСТАЦИЯ\Все фото\экск. в фиагд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932040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ФОТО ГРАНТ\P1010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42392"/>
            <a:ext cx="446449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Admin\Desktop\ФОТО ГРАНТ\P1010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" y="764704"/>
            <a:ext cx="416799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48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8000"/>
                </a:solidFill>
              </a:rPr>
              <a:t>Экскурсия по местам боевой Славы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663937"/>
            <a:ext cx="4495800" cy="5714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ФОТО ГРАНТ\P10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32448" cy="3268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ГРАНТ\P1010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689647"/>
            <a:ext cx="4392488" cy="3124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Admin\Desktop\ФОТО ГРАНТ\P1010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5014"/>
            <a:ext cx="4032448" cy="2564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C:\Users\Admin\Desktop\ФОТО ГРАНТ\P10100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13933"/>
            <a:ext cx="4464496" cy="2780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50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" y="-1"/>
            <a:ext cx="9034742" cy="9087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Санкт-Петербург   </a:t>
            </a:r>
            <a:r>
              <a:rPr lang="ru-RU" b="1" dirty="0">
                <a:solidFill>
                  <a:srgbClr val="008000"/>
                </a:solidFill>
              </a:rPr>
              <a:t>21.03.17  - 25.03.17  </a:t>
            </a:r>
          </a:p>
        </p:txBody>
      </p:sp>
      <p:pic>
        <p:nvPicPr>
          <p:cNvPr id="11266" name="Picture 2" descr="F:\Питер\P100067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5" y="1044364"/>
            <a:ext cx="2774444" cy="2411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Admin\Desktop\ФОТО ГРАНТ\IMG_20170322_13534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17" y="2716946"/>
            <a:ext cx="3188060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\ПИТЕР ФОТО\IMG_20170324_154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6" y="3933056"/>
            <a:ext cx="2808313" cy="20882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4" descr="F:\ФОТО\ПИТЕР ФОТО\IMG_20170321_1917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" y="3933056"/>
            <a:ext cx="3009163" cy="2035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F:\ФОТО\ПИТЕР ФОТО\IMG_20170322_1633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1" y="1074071"/>
            <a:ext cx="2625532" cy="164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6" descr="F:\ФОТО\ПИТЕР ФОТО\IMG_20170322_1322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81" y="4505215"/>
            <a:ext cx="324035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F:\Питер\P10006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62" y="920594"/>
            <a:ext cx="2749507" cy="2664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8000"/>
                </a:solidFill>
              </a:rPr>
              <a:t>День пожилого человека</a:t>
            </a:r>
          </a:p>
        </p:txBody>
      </p:sp>
      <p:pic>
        <p:nvPicPr>
          <p:cNvPr id="4" name="Picture 3" descr="C:\Users\Admin\Desktop\ФОТО КЛАССВОЛОНТЕРЫ\IMG-20161001-WA0017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5583"/>
            <a:ext cx="5040560" cy="270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62" y="801195"/>
            <a:ext cx="374764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5224"/>
            <a:ext cx="3456384" cy="296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38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Акция «Посади дерево»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25602" name="Picture 2" descr="H:\ГАГИЕВА ЛЯНА АТТЕСТАЦИЯ\Все фото\IMAG0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8" y="1196752"/>
            <a:ext cx="410135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H:\ГАГИЕВА ЛЯНА АТТЕСТАЦИЯ\Все фото\IMAG0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50" y="980728"/>
            <a:ext cx="452073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1468"/>
          <p:cNvSpPr>
            <a:spLocks noChangeArrowheads="1"/>
          </p:cNvSpPr>
          <p:nvPr/>
        </p:nvSpPr>
        <p:spPr bwMode="auto">
          <a:xfrm>
            <a:off x="0" y="1"/>
            <a:ext cx="1403647" cy="1052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899" name="Shape 1471"/>
          <p:cNvSpPr>
            <a:spLocks noChangeArrowheads="1"/>
          </p:cNvSpPr>
          <p:nvPr/>
        </p:nvSpPr>
        <p:spPr bwMode="auto">
          <a:xfrm>
            <a:off x="5795963" y="1052513"/>
            <a:ext cx="284003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3600" b="1">
              <a:solidFill>
                <a:srgbClr val="2D0F00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716016" y="766548"/>
            <a:ext cx="4248472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Почетнее, наверно, в мире нет</a:t>
            </a:r>
          </a:p>
          <a:p>
            <a:pPr indent="539750" algn="ctr"/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Учительской </a:t>
            </a:r>
            <a:r>
              <a:rPr lang="ru-RU" b="1" dirty="0" smtClean="0">
                <a:solidFill>
                  <a:srgbClr val="008000"/>
                </a:solidFill>
                <a:latin typeface="Algerian" pitchFamily="82" charset="0"/>
              </a:rPr>
              <a:t>работы;</a:t>
            </a:r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Вы </a:t>
            </a:r>
            <a:r>
              <a:rPr lang="ru-RU" b="1" dirty="0" smtClean="0">
                <a:solidFill>
                  <a:srgbClr val="008000"/>
                </a:solidFill>
                <a:latin typeface="Algerian" pitchFamily="82" charset="0"/>
              </a:rPr>
              <a:t>открываете </a:t>
            </a:r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достойно</a:t>
            </a:r>
          </a:p>
          <a:p>
            <a:pPr indent="539750" algn="ctr"/>
            <a:r>
              <a:rPr lang="ru-RU" b="1" dirty="0" smtClean="0">
                <a:solidFill>
                  <a:srgbClr val="008000"/>
                </a:solidFill>
                <a:latin typeface="Algerian" pitchFamily="82" charset="0"/>
              </a:rPr>
              <a:t>Родного </a:t>
            </a:r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слова таинство, секрет.</a:t>
            </a:r>
          </a:p>
          <a:p>
            <a:pPr indent="539750" algn="ctr"/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Учитель родного языка</a:t>
            </a:r>
            <a:r>
              <a:rPr lang="ru-RU" b="1" dirty="0">
                <a:solidFill>
                  <a:srgbClr val="008000"/>
                </a:solidFill>
              </a:rPr>
              <a:t>!</a:t>
            </a:r>
          </a:p>
          <a:p>
            <a:pPr indent="539750" algn="ctr"/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Всей Вашей жизни </a:t>
            </a:r>
            <a:r>
              <a:rPr lang="ru-RU" b="1" dirty="0">
                <a:solidFill>
                  <a:srgbClr val="008000"/>
                </a:solidFill>
              </a:rPr>
              <a:t>- </a:t>
            </a:r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суть ее основа</a:t>
            </a:r>
            <a:r>
              <a:rPr lang="ru-RU" b="1" dirty="0">
                <a:solidFill>
                  <a:srgbClr val="008000"/>
                </a:solidFill>
              </a:rPr>
              <a:t>!</a:t>
            </a:r>
          </a:p>
          <a:p>
            <a:pPr indent="539750" algn="ctr"/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В волшебной музыке родного слова,</a:t>
            </a:r>
          </a:p>
          <a:p>
            <a:pPr indent="539750" algn="ctr"/>
            <a:endParaRPr lang="ru-RU" b="1" dirty="0">
              <a:solidFill>
                <a:srgbClr val="008000"/>
              </a:solidFill>
              <a:latin typeface="Algerian" pitchFamily="82" charset="0"/>
            </a:endParaRPr>
          </a:p>
          <a:p>
            <a:pPr indent="539750" algn="ctr"/>
            <a:r>
              <a:rPr lang="ru-RU" b="1" dirty="0">
                <a:solidFill>
                  <a:srgbClr val="008000"/>
                </a:solidFill>
                <a:latin typeface="Algerian" pitchFamily="82" charset="0"/>
              </a:rPr>
              <a:t>Что будет жечь сердца во все века</a:t>
            </a:r>
            <a:r>
              <a:rPr lang="ru-RU" sz="1600" b="1" dirty="0">
                <a:solidFill>
                  <a:srgbClr val="008000"/>
                </a:solidFill>
              </a:rPr>
              <a:t>!</a:t>
            </a:r>
          </a:p>
        </p:txBody>
      </p:sp>
      <p:pic>
        <p:nvPicPr>
          <p:cNvPr id="8" name="Picture 2" descr="C:\Users\Admin\Desktop\ФОТО ГРАНТ\IMG-20180617-WA0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88432" cy="554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Я - учитель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4" descr="IMG_1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3457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5" descr="IMG_1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89363"/>
            <a:ext cx="388778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7" descr="IMG_1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836613"/>
            <a:ext cx="35988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hape 1481"/>
          <p:cNvSpPr>
            <a:spLocks noChangeArrowheads="1"/>
          </p:cNvSpPr>
          <p:nvPr/>
        </p:nvSpPr>
        <p:spPr bwMode="auto">
          <a:xfrm>
            <a:off x="250825" y="0"/>
            <a:ext cx="7848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400" b="1" dirty="0">
                <a:solidFill>
                  <a:srgbClr val="008000"/>
                </a:solidFill>
                <a:latin typeface="Georgia" pitchFamily="18" charset="0"/>
                <a:sym typeface="Georgia" pitchFamily="18" charset="0"/>
              </a:rPr>
              <a:t>За отличные успехи в работе награждена грамотами и дипломами</a:t>
            </a:r>
            <a:r>
              <a:rPr lang="ru-RU" sz="2400" b="1" dirty="0">
                <a:solidFill>
                  <a:srgbClr val="008000"/>
                </a:solidFill>
                <a:sym typeface="Georgia" pitchFamily="18" charset="0"/>
              </a:rPr>
              <a:t>:</a:t>
            </a:r>
            <a:endParaRPr lang="en-US" sz="2400" b="1" dirty="0">
              <a:solidFill>
                <a:srgbClr val="008000"/>
              </a:solidFill>
              <a:sym typeface="Georgia" pitchFamily="18" charset="0"/>
            </a:endParaRPr>
          </a:p>
        </p:txBody>
      </p:sp>
      <p:sp>
        <p:nvSpPr>
          <p:cNvPr id="152578" name="Shape 1483"/>
          <p:cNvSpPr>
            <a:spLocks noChangeArrowheads="1"/>
          </p:cNvSpPr>
          <p:nvPr/>
        </p:nvSpPr>
        <p:spPr bwMode="auto">
          <a:xfrm>
            <a:off x="7884193" y="73442"/>
            <a:ext cx="1071562" cy="938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2579" name="Picture 10" descr="ячс - 0002"/>
          <p:cNvPicPr>
            <a:picLocks noChangeAspect="1" noChangeArrowheads="1"/>
          </p:cNvPicPr>
          <p:nvPr/>
        </p:nvPicPr>
        <p:blipFill>
          <a:blip r:embed="rId4">
            <a:lum bright="-24000" contrast="42000"/>
          </a:blip>
          <a:srcRect/>
          <a:stretch>
            <a:fillRect/>
          </a:stretch>
        </p:blipFill>
        <p:spPr bwMode="auto">
          <a:xfrm rot="227507">
            <a:off x="6916836" y="964627"/>
            <a:ext cx="1815192" cy="29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F:\Сканирование\Мои достижения\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694">
            <a:off x="98858" y="1168929"/>
            <a:ext cx="1979712" cy="26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ячс - 0003"/>
          <p:cNvPicPr>
            <a:picLocks noChangeAspect="1" noChangeArrowheads="1"/>
          </p:cNvPicPr>
          <p:nvPr/>
        </p:nvPicPr>
        <p:blipFill>
          <a:blip r:embed="rId6">
            <a:lum bright="-36000" contrast="54000"/>
          </a:blip>
          <a:srcRect/>
          <a:stretch>
            <a:fillRect/>
          </a:stretch>
        </p:blipFill>
        <p:spPr bwMode="auto">
          <a:xfrm rot="251298">
            <a:off x="4958208" y="938136"/>
            <a:ext cx="1869372" cy="275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Сканирование\Мои достижения\5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260">
            <a:off x="1832642" y="1014067"/>
            <a:ext cx="1775150" cy="26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Сканирование\Мои достижения\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" y="3933056"/>
            <a:ext cx="4171856" cy="27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Сканирование\Мои достижения\4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88" y="3969060"/>
            <a:ext cx="4644008" cy="263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ячс - 0004"/>
          <p:cNvPicPr>
            <a:picLocks noChangeAspect="1" noChangeArrowheads="1"/>
          </p:cNvPicPr>
          <p:nvPr/>
        </p:nvPicPr>
        <p:blipFill>
          <a:blip r:embed="rId10">
            <a:lum bright="-12000" contrast="24000"/>
          </a:blip>
          <a:srcRect/>
          <a:stretch>
            <a:fillRect/>
          </a:stretch>
        </p:blipFill>
        <p:spPr bwMode="auto">
          <a:xfrm>
            <a:off x="3434748" y="907833"/>
            <a:ext cx="1858279" cy="27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hape 1467"/>
          <p:cNvSpPr>
            <a:spLocks noChangeArrowheads="1"/>
          </p:cNvSpPr>
          <p:nvPr/>
        </p:nvSpPr>
        <p:spPr bwMode="auto">
          <a:xfrm>
            <a:off x="0" y="0"/>
            <a:ext cx="735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2800" b="1" i="1">
              <a:solidFill>
                <a:srgbClr val="4208E6"/>
              </a:solidFill>
              <a:sym typeface="Georgia" pitchFamily="18" charset="0"/>
            </a:endParaRPr>
          </a:p>
        </p:txBody>
      </p:sp>
      <p:sp>
        <p:nvSpPr>
          <p:cNvPr id="155650" name="Shape 1468"/>
          <p:cNvSpPr>
            <a:spLocks noChangeArrowheads="1"/>
          </p:cNvSpPr>
          <p:nvPr/>
        </p:nvSpPr>
        <p:spPr bwMode="auto">
          <a:xfrm>
            <a:off x="8072438" y="0"/>
            <a:ext cx="1071562" cy="69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651" name="Shape 1471"/>
          <p:cNvSpPr>
            <a:spLocks noChangeArrowheads="1"/>
          </p:cNvSpPr>
          <p:nvPr/>
        </p:nvSpPr>
        <p:spPr bwMode="auto">
          <a:xfrm>
            <a:off x="5867400" y="1000125"/>
            <a:ext cx="28400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3600" b="1">
              <a:solidFill>
                <a:srgbClr val="2D0F00"/>
              </a:solidFill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155653" name="Picture 9"/>
          <p:cNvPicPr>
            <a:picLocks noChangeAspect="1" noChangeArrowheads="1"/>
          </p:cNvPicPr>
          <p:nvPr/>
        </p:nvPicPr>
        <p:blipFill>
          <a:blip r:embed="rId4">
            <a:lum bright="-30000" contrast="48000"/>
          </a:blip>
          <a:srcRect/>
          <a:stretch>
            <a:fillRect/>
          </a:stretch>
        </p:blipFill>
        <p:spPr bwMode="auto">
          <a:xfrm rot="21414569">
            <a:off x="161367" y="754711"/>
            <a:ext cx="2199828" cy="29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11"/>
          <p:cNvPicPr>
            <a:picLocks noChangeAspect="1" noChangeArrowheads="1"/>
          </p:cNvPicPr>
          <p:nvPr/>
        </p:nvPicPr>
        <p:blipFill>
          <a:blip r:embed="rId5">
            <a:lum bright="-24000" contrast="30000"/>
          </a:blip>
          <a:srcRect/>
          <a:stretch>
            <a:fillRect/>
          </a:stretch>
        </p:blipFill>
        <p:spPr bwMode="auto">
          <a:xfrm>
            <a:off x="2191123" y="782471"/>
            <a:ext cx="2304256" cy="292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123">
            <a:off x="6253983" y="593237"/>
            <a:ext cx="2746106" cy="353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ячс - 0005"/>
          <p:cNvPicPr>
            <a:picLocks noChangeAspect="1" noChangeArrowheads="1"/>
          </p:cNvPicPr>
          <p:nvPr/>
        </p:nvPicPr>
        <p:blipFill>
          <a:blip r:embed="rId7">
            <a:lum bright="-18000" contrast="42000"/>
          </a:blip>
          <a:srcRect/>
          <a:stretch>
            <a:fillRect/>
          </a:stretch>
        </p:blipFill>
        <p:spPr bwMode="auto">
          <a:xfrm>
            <a:off x="4457687" y="811126"/>
            <a:ext cx="2057784" cy="29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Сканирование\Мои достижения\5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334">
            <a:off x="214145" y="3728558"/>
            <a:ext cx="2182954" cy="30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99" y="3592186"/>
            <a:ext cx="23404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68">
            <a:off x="4390750" y="3606508"/>
            <a:ext cx="2191659" cy="295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Мои достижения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5" name="Picture 4" descr="F:\Сканирование\Мои достижения\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076">
            <a:off x="6543658" y="3787848"/>
            <a:ext cx="2160240" cy="29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Сканирование\Мои достижения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66">
            <a:off x="6473188" y="1902655"/>
            <a:ext cx="2456470" cy="35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F:\Сканирование\Мои достижения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130">
            <a:off x="196096" y="1962245"/>
            <a:ext cx="2688389" cy="37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ГАГИЕВА ЛЯНА АТТЕСТАЦИЯ\Мои грамоты\Сканировать1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3344"/>
            <a:ext cx="3312368" cy="30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483"/>
          <p:cNvSpPr>
            <a:spLocks noChangeArrowheads="1"/>
          </p:cNvSpPr>
          <p:nvPr/>
        </p:nvSpPr>
        <p:spPr bwMode="auto">
          <a:xfrm>
            <a:off x="7523591" y="56956"/>
            <a:ext cx="1505671" cy="127946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37723"/>
            <a:ext cx="21209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840760" cy="762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Мои достижения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56"/>
            <a:ext cx="9144000" cy="762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Мои достижения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39938" name="Picture 2" descr="F:\Сканирование\Мои достижения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69" y="3742482"/>
            <a:ext cx="2088232" cy="2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F:\Сканирование\Мои достижения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694">
            <a:off x="83501" y="3873852"/>
            <a:ext cx="2160240" cy="28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Сканирование\Мои достижения\47.pn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37710"/>
            <a:ext cx="2052228" cy="28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Сканирование\Мои достижения\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468">
            <a:off x="6769622" y="830760"/>
            <a:ext cx="20561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Сканирование\Мои достижения\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89">
            <a:off x="6843858" y="3814261"/>
            <a:ext cx="2080141" cy="28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Сканирование\Мои достижения\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297">
            <a:off x="200592" y="851730"/>
            <a:ext cx="2088232" cy="287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40" y="746609"/>
            <a:ext cx="2074578" cy="29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72" y="789829"/>
            <a:ext cx="2193851" cy="28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87" y="12022"/>
            <a:ext cx="1391988" cy="11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СМИ обо мне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2770" name="Picture 2" descr="F:\Сканирование\Мои достижения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22" y="836712"/>
            <a:ext cx="4068452" cy="30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F:\Сканирование\Мои достижения\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" y="3961101"/>
            <a:ext cx="4620587" cy="27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Сканирование\Мои достижения\21.pn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355976" cy="30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ГАГИЕВА ЛЯНА АТТЕСТАЦИЯ\Участие в проф. конкурсах\Сканировать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18" y="3900146"/>
            <a:ext cx="3712730" cy="27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58134"/>
            <a:ext cx="7211144" cy="7904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EB1403"/>
                </a:solidFill>
              </a:rPr>
              <a:t>Большой этнографический диктант</a:t>
            </a:r>
            <a:endParaRPr lang="ru-RU" sz="2800" b="1" dirty="0">
              <a:solidFill>
                <a:srgbClr val="EB140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174875"/>
            <a:ext cx="4040187" cy="23896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Documents and Settings\школа № 18 документы\Рабочий стол\моя работа в 2015-2016 фото\Этнографический диктант\20161004_114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3168" y="866590"/>
            <a:ext cx="3358544" cy="323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 descr="C:\Users\Admin\Desktop\ФОТО ГРАНТ\фото школа\IMG_20181102_100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899279"/>
            <a:ext cx="3240360" cy="243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6" name="Picture 2" descr="F:\ФОТО\фото работа\IMG_20171103_1055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64" y="116631"/>
            <a:ext cx="1254268" cy="7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F:\ФОТО\фото работа\IMG-20171103-WA00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2895"/>
            <a:ext cx="2808312" cy="3068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F:\Сканирование\Мои достижения\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11904"/>
            <a:ext cx="2560787" cy="30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Сканирование\Мои достижения\3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861049"/>
            <a:ext cx="2484276" cy="28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Сканирование\Мои достижения\3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5095"/>
            <a:ext cx="2270120" cy="25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Урок-встреча с осетинкой Ж. </a:t>
            </a:r>
            <a:r>
              <a:rPr lang="ru-RU" sz="3200" b="1" dirty="0" err="1" smtClean="0">
                <a:solidFill>
                  <a:srgbClr val="C00000"/>
                </a:solidFill>
              </a:rPr>
              <a:t>Пухаты</a:t>
            </a:r>
            <a:r>
              <a:rPr lang="ru-RU" sz="3200" b="1" dirty="0" smtClean="0">
                <a:solidFill>
                  <a:srgbClr val="C00000"/>
                </a:solidFill>
              </a:rPr>
              <a:t>, проживающей в Турции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0" y="872848"/>
            <a:ext cx="9144000" cy="5715000"/>
          </a:xfrm>
        </p:spPr>
      </p:sp>
      <p:pic>
        <p:nvPicPr>
          <p:cNvPr id="26626" name="Picture 2" descr="H:\ГАГИЕВА ЛЯНА АТТЕСТАЦИЯ\Все фото\гость из Тур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814">
            <a:off x="369506" y="1591366"/>
            <a:ext cx="3528392" cy="4277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H:\ГАГИЕВА ЛЯНА АТТЕСТАЦИЯ\Все фото\встреч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607">
            <a:off x="4784994" y="1533219"/>
            <a:ext cx="3817864" cy="4186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Мастер-классы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dmin\Desktop\ФОТО ГРАНТ\IMG-20190129-WA00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0485"/>
            <a:ext cx="381642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Admin\Desktop\1467540238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8" y="3861048"/>
            <a:ext cx="371894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Desktop\1467540237038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3"/>
            <a:ext cx="3960440" cy="2776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Admin\Desktop\ФОТО ГРАНТ\IMG_20190129_1157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33" y="908720"/>
            <a:ext cx="3992690" cy="28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67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Мастер-класс в Нальчике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:\ГАГИЕВА ЛЯНА АТТЕСТАЦИЯ\Все фото\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H:\ГАГИЕВА ЛЯНА АТТЕСТАЦИЯ\Все фото\на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59046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:\ГАГИЕВА ЛЯНА АТТЕСТАЦИЯ\Все фото\наль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51855"/>
            <a:ext cx="2592288" cy="26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468"/>
          <p:cNvSpPr>
            <a:spLocks noChangeArrowheads="1"/>
          </p:cNvSpPr>
          <p:nvPr/>
        </p:nvSpPr>
        <p:spPr bwMode="auto">
          <a:xfrm>
            <a:off x="7220455" y="4581128"/>
            <a:ext cx="1907704" cy="1773237"/>
          </a:xfrm>
          <a:prstGeom prst="rect">
            <a:avLst/>
          </a:prstGeom>
          <a:blipFill dpi="0" rotWithShape="1">
            <a:blip r:embed="rId5">
              <a:lum bright="-18000" contras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2" descr="F:\Сканирование\Мои достижения\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10" y="83671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1467"/>
          <p:cNvSpPr>
            <a:spLocks noChangeArrowheads="1"/>
          </p:cNvSpPr>
          <p:nvPr/>
        </p:nvSpPr>
        <p:spPr bwMode="auto">
          <a:xfrm>
            <a:off x="3492500" y="1484313"/>
            <a:ext cx="539998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200" b="1" i="1" dirty="0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Любовь  к профессии учителя </a:t>
            </a:r>
          </a:p>
          <a:p>
            <a:pPr algn="ctr">
              <a:buSzPct val="25000"/>
            </a:pPr>
            <a:r>
              <a:rPr lang="ru-RU" sz="3200" b="1" i="1" dirty="0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мне привила </a:t>
            </a:r>
          </a:p>
          <a:p>
            <a:pPr algn="ctr">
              <a:buSzPct val="25000"/>
            </a:pPr>
            <a:r>
              <a:rPr lang="ru-RU" sz="3200" b="1" i="1" dirty="0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моя учительница </a:t>
            </a:r>
          </a:p>
          <a:p>
            <a:pPr algn="ctr">
              <a:buSzPct val="25000"/>
            </a:pPr>
            <a:r>
              <a:rPr lang="ru-RU" sz="3200" b="1" i="1" dirty="0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осетинского языка </a:t>
            </a:r>
          </a:p>
          <a:p>
            <a:pPr algn="ctr">
              <a:buSzPct val="25000"/>
            </a:pPr>
            <a:r>
              <a:rPr lang="ru-RU" sz="3200" b="1" i="1" dirty="0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и литературы </a:t>
            </a:r>
          </a:p>
          <a:p>
            <a:pPr algn="ctr">
              <a:buSzPct val="25000"/>
            </a:pPr>
            <a:endParaRPr lang="ru-RU" sz="3200" b="1" i="1" dirty="0">
              <a:solidFill>
                <a:srgbClr val="4208E6"/>
              </a:solidFill>
              <a:latin typeface="Times New Roman" pitchFamily="18" charset="0"/>
              <a:cs typeface="Times New Roman" pitchFamily="18" charset="0"/>
              <a:sym typeface="Georgia" pitchFamily="18" charset="0"/>
            </a:endParaRPr>
          </a:p>
          <a:p>
            <a:pPr algn="ctr">
              <a:buSzPct val="25000"/>
            </a:pPr>
            <a:r>
              <a:rPr lang="ru-RU" sz="3200" b="1" i="1" dirty="0" err="1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Калаева</a:t>
            </a:r>
            <a:r>
              <a:rPr lang="ru-RU" sz="3200" b="1" i="1" dirty="0">
                <a:solidFill>
                  <a:srgbClr val="4208E6"/>
                </a:solidFill>
                <a:latin typeface="Times New Roman" pitchFamily="18" charset="0"/>
                <a:cs typeface="Times New Roman" pitchFamily="18" charset="0"/>
                <a:sym typeface="Georgia" pitchFamily="18" charset="0"/>
              </a:rPr>
              <a:t> Рената Владимировна</a:t>
            </a:r>
            <a:endParaRPr lang="en-US" sz="3200" b="1" i="1" dirty="0">
              <a:solidFill>
                <a:srgbClr val="4208E6"/>
              </a:solidFill>
              <a:latin typeface="Times New Roman" pitchFamily="18" charset="0"/>
              <a:cs typeface="Times New Roman" pitchFamily="18" charset="0"/>
              <a:sym typeface="Georgia" pitchFamily="18" charset="0"/>
            </a:endParaRPr>
          </a:p>
        </p:txBody>
      </p:sp>
      <p:sp>
        <p:nvSpPr>
          <p:cNvPr id="82946" name="Shape 1468"/>
          <p:cNvSpPr>
            <a:spLocks noChangeArrowheads="1"/>
          </p:cNvSpPr>
          <p:nvPr/>
        </p:nvSpPr>
        <p:spPr bwMode="auto">
          <a:xfrm>
            <a:off x="7812088" y="5445125"/>
            <a:ext cx="1331912" cy="1296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7" name="Shape 1471"/>
          <p:cNvSpPr>
            <a:spLocks noChangeArrowheads="1"/>
          </p:cNvSpPr>
          <p:nvPr/>
        </p:nvSpPr>
        <p:spPr bwMode="auto">
          <a:xfrm>
            <a:off x="5795963" y="1052513"/>
            <a:ext cx="284003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3600" b="1">
              <a:solidFill>
                <a:srgbClr val="2D0F00"/>
              </a:solidFill>
              <a:latin typeface="Georgia" pitchFamily="18" charset="0"/>
              <a:sym typeface="Georgia" pitchFamily="18" charset="0"/>
            </a:endParaRPr>
          </a:p>
        </p:txBody>
      </p:sp>
      <p:pic>
        <p:nvPicPr>
          <p:cNvPr id="82948" name="Picture 5" descr="i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l="55081" t="33357" r="6813"/>
          <a:stretch>
            <a:fillRect/>
          </a:stretch>
        </p:blipFill>
        <p:spPr bwMode="auto">
          <a:xfrm>
            <a:off x="0" y="0"/>
            <a:ext cx="13319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1475656" y="188640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8000"/>
                </a:solidFill>
                <a:sym typeface="Georgia" pitchFamily="18" charset="0"/>
              </a:rPr>
              <a:t>Учитель! Перед именем твоим </a:t>
            </a:r>
          </a:p>
          <a:p>
            <a:pPr algn="r"/>
            <a:r>
              <a:rPr lang="ru-RU" sz="2400" b="1" i="1" dirty="0">
                <a:solidFill>
                  <a:srgbClr val="008000"/>
                </a:solidFill>
                <a:sym typeface="Georgia" pitchFamily="18" charset="0"/>
              </a:rPr>
              <a:t> Позволь смиренно преклонить колени! (</a:t>
            </a:r>
            <a:r>
              <a:rPr lang="ru-RU" sz="2400" b="1" i="1" dirty="0" err="1">
                <a:solidFill>
                  <a:srgbClr val="008000"/>
                </a:solidFill>
                <a:sym typeface="Georgia" pitchFamily="18" charset="0"/>
              </a:rPr>
              <a:t>Н.А.Некрасов</a:t>
            </a:r>
            <a:r>
              <a:rPr lang="ru-RU" b="1" i="1" dirty="0">
                <a:solidFill>
                  <a:srgbClr val="008000"/>
                </a:solidFill>
                <a:sym typeface="Georgia" pitchFamily="18" charset="0"/>
              </a:rPr>
              <a:t>)</a:t>
            </a:r>
          </a:p>
        </p:txBody>
      </p:sp>
      <p:pic>
        <p:nvPicPr>
          <p:cNvPr id="82950" name="Picture 7" descr="уч"/>
          <p:cNvPicPr>
            <a:picLocks noChangeAspect="1" noChangeArrowheads="1"/>
          </p:cNvPicPr>
          <p:nvPr/>
        </p:nvPicPr>
        <p:blipFill>
          <a:blip r:embed="rId5">
            <a:lum bright="18000" contrast="36000"/>
          </a:blip>
          <a:srcRect t="17525"/>
          <a:stretch>
            <a:fillRect/>
          </a:stretch>
        </p:blipFill>
        <p:spPr bwMode="auto">
          <a:xfrm>
            <a:off x="179512" y="1484314"/>
            <a:ext cx="3960440" cy="51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1468"/>
          <p:cNvSpPr>
            <a:spLocks noChangeArrowheads="1"/>
          </p:cNvSpPr>
          <p:nvPr/>
        </p:nvSpPr>
        <p:spPr bwMode="auto">
          <a:xfrm>
            <a:off x="7964488" y="5597525"/>
            <a:ext cx="1331912" cy="1296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Проверка олимпиадных работ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4495800" cy="2567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Documents and Settings\школа № 18 документы\Рабочий стол\2017-18 моя работа\на проверке олим работ 27 февраля 2018\IMG_20180227_14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3765283"/>
            <a:ext cx="4382917" cy="2749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Admin\Desktop\ФОТО ГРАНТ\IMG_20190226_135255_BUR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68" y="764704"/>
            <a:ext cx="409488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Admin\Desktop\ФОТО ГРАНТ\IMG-20190227-WA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9" y="3664117"/>
            <a:ext cx="417841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ФОТО ГРАНТ\IMG-20190227-WA00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" y="764704"/>
            <a:ext cx="4643629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Член жюри в Республиканском  конкурсе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«Учитель осетинской </a:t>
            </a:r>
            <a:r>
              <a:rPr lang="ru-RU" sz="2400" b="1" dirty="0" smtClean="0">
                <a:solidFill>
                  <a:srgbClr val="FF0000"/>
                </a:solidFill>
              </a:rPr>
              <a:t>словесности»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\AppData\Local\Temp\Rar$DIa0.669\IMG-20180301-WA0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96855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F:\ФОТО\ФОТО КУРС\IMG-20180325-WA0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55" y="3933056"/>
            <a:ext cx="40679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C:\Users\Admin\Desktop\Сканирование\Мои достижения\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40658"/>
            <a:ext cx="360040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Admin\Desktop\Сканирование\Мои достижения\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1" y="4206904"/>
            <a:ext cx="4380527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36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4"/>
          <p:cNvSpPr>
            <a:spLocks noChangeArrowheads="1"/>
          </p:cNvSpPr>
          <p:nvPr/>
        </p:nvSpPr>
        <p:spPr bwMode="auto">
          <a:xfrm>
            <a:off x="395288" y="836613"/>
            <a:ext cx="6408737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У великих профессий устав непростой -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Подвиг духа вершить неустанно.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Не с того ли и выбран был мудрой судьбой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Для учительства знак Пеликана?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Есть легенда, далёкий прошедшая путь: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Если смерть вдруг птенцов настигает,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Разрывает тогда пеликан свою грудь -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Кровью сердца к ним жизнь возвращает.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Белоснежная стая летит в облаках,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Осеняя земную обитель...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Да пребудет священно на всех языках</a:t>
            </a:r>
          </a:p>
          <a:p>
            <a:pPr marL="381000" indent="-381000" algn="ctr"/>
            <a:r>
              <a:rPr lang="ru-RU" sz="2400" b="1">
                <a:solidFill>
                  <a:srgbClr val="008000"/>
                </a:solidFill>
              </a:rPr>
              <a:t> Твоё гордое имя, Учитель!</a:t>
            </a:r>
          </a:p>
        </p:txBody>
      </p:sp>
      <p:sp>
        <p:nvSpPr>
          <p:cNvPr id="157698" name="Shape 1468"/>
          <p:cNvSpPr>
            <a:spLocks noChangeArrowheads="1"/>
          </p:cNvSpPr>
          <p:nvPr/>
        </p:nvSpPr>
        <p:spPr bwMode="auto">
          <a:xfrm>
            <a:off x="7019925" y="1989138"/>
            <a:ext cx="2124075" cy="1773237"/>
          </a:xfrm>
          <a:prstGeom prst="rect">
            <a:avLst/>
          </a:prstGeom>
          <a:blipFill dpi="0" rotWithShape="1">
            <a:blip r:embed="rId2">
              <a:lum bright="-18000" contras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Shape 1468"/>
          <p:cNvSpPr>
            <a:spLocks noChangeArrowheads="1"/>
          </p:cNvSpPr>
          <p:nvPr/>
        </p:nvSpPr>
        <p:spPr bwMode="auto">
          <a:xfrm>
            <a:off x="6838851" y="2169880"/>
            <a:ext cx="2124075" cy="1773237"/>
          </a:xfrm>
          <a:prstGeom prst="rect">
            <a:avLst/>
          </a:prstGeom>
          <a:blipFill dpi="0" rotWithShape="1">
            <a:blip r:embed="rId2">
              <a:lum bright="-18000" contras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1468"/>
          <p:cNvSpPr>
            <a:spLocks noChangeArrowheads="1"/>
          </p:cNvSpPr>
          <p:nvPr/>
        </p:nvSpPr>
        <p:spPr bwMode="auto">
          <a:xfrm>
            <a:off x="6991251" y="2322280"/>
            <a:ext cx="2124075" cy="1773237"/>
          </a:xfrm>
          <a:prstGeom prst="rect">
            <a:avLst/>
          </a:prstGeom>
          <a:blipFill dpi="0" rotWithShape="1">
            <a:blip r:embed="rId2">
              <a:lum bright="-18000" contras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Осетинский язык.wm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-107950" y="457200"/>
            <a:ext cx="9144000" cy="6400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7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1444"/>
          <p:cNvSpPr>
            <a:spLocks noChangeArrowheads="1"/>
          </p:cNvSpPr>
          <p:nvPr/>
        </p:nvSpPr>
        <p:spPr bwMode="auto">
          <a:xfrm>
            <a:off x="8072438" y="0"/>
            <a:ext cx="1071562" cy="69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994" name="Shape 1445"/>
          <p:cNvSpPr>
            <a:spLocks noChangeArrowheads="1"/>
          </p:cNvSpPr>
          <p:nvPr/>
        </p:nvSpPr>
        <p:spPr bwMode="auto">
          <a:xfrm>
            <a:off x="0" y="0"/>
            <a:ext cx="8556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ru-RU" sz="2400" b="1" i="1">
              <a:solidFill>
                <a:srgbClr val="4208E6"/>
              </a:solidFill>
              <a:latin typeface="Times New Roman" pitchFamily="18" charset="0"/>
              <a:cs typeface="Times New Roman" pitchFamily="18" charset="0"/>
              <a:sym typeface="Georgia" pitchFamily="18" charset="0"/>
            </a:endParaRPr>
          </a:p>
        </p:txBody>
      </p:sp>
      <p:sp>
        <p:nvSpPr>
          <p:cNvPr id="1446" name="Shape 1446"/>
          <p:cNvSpPr/>
          <p:nvPr/>
        </p:nvSpPr>
        <p:spPr>
          <a:xfrm>
            <a:off x="4716463" y="836613"/>
            <a:ext cx="4427537" cy="187166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BBFF83"/>
              </a:gs>
              <a:gs pos="35000">
                <a:srgbClr val="CCFFA3"/>
              </a:gs>
              <a:gs pos="100000">
                <a:srgbClr val="EAFFD7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>
              <a:defRPr/>
            </a:pPr>
            <a:r>
              <a:rPr lang="ru-RU" b="1">
                <a:solidFill>
                  <a:srgbClr val="4208E6"/>
                </a:solidFill>
              </a:rPr>
              <a:t>Я, шагая по её стопам, приобщаю учащихся к духовному</a:t>
            </a:r>
          </a:p>
          <a:p>
            <a:pPr algn="ctr">
              <a:defRPr/>
            </a:pPr>
            <a:r>
              <a:rPr lang="ru-RU" b="1">
                <a:solidFill>
                  <a:srgbClr val="4208E6"/>
                </a:solidFill>
              </a:rPr>
              <a:t> наследию и сохранению </a:t>
            </a:r>
          </a:p>
          <a:p>
            <a:pPr algn="ctr">
              <a:defRPr/>
            </a:pPr>
            <a:r>
              <a:rPr lang="ru-RU" b="1">
                <a:solidFill>
                  <a:srgbClr val="4208E6"/>
                </a:solidFill>
              </a:rPr>
              <a:t>самобытности</a:t>
            </a:r>
          </a:p>
          <a:p>
            <a:pPr algn="ctr">
              <a:defRPr/>
            </a:pPr>
            <a:r>
              <a:rPr lang="ru-RU" b="1">
                <a:solidFill>
                  <a:srgbClr val="4208E6"/>
                </a:solidFill>
              </a:rPr>
              <a:t> осетинского народа</a:t>
            </a:r>
            <a:r>
              <a:rPr lang="ru-RU" b="1" i="1">
                <a:solidFill>
                  <a:srgbClr val="4208E6"/>
                </a:solidFill>
              </a:rPr>
              <a:t>.</a:t>
            </a:r>
            <a:r>
              <a:rPr lang="ru-RU" sz="2400" b="1" i="1"/>
              <a:t> </a:t>
            </a:r>
            <a:endParaRPr lang="en-US" sz="2400" b="1" i="1"/>
          </a:p>
        </p:txBody>
      </p:sp>
      <p:pic>
        <p:nvPicPr>
          <p:cNvPr id="84996" name="Picture 9" descr="S7300157"/>
          <p:cNvPicPr>
            <a:picLocks noChangeAspect="1" noChangeArrowheads="1"/>
          </p:cNvPicPr>
          <p:nvPr/>
        </p:nvPicPr>
        <p:blipFill>
          <a:blip r:embed="rId4">
            <a:lum bright="-6000" contrast="30000"/>
          </a:blip>
          <a:srcRect/>
          <a:stretch>
            <a:fillRect/>
          </a:stretch>
        </p:blipFill>
        <p:spPr bwMode="auto">
          <a:xfrm>
            <a:off x="250825" y="765175"/>
            <a:ext cx="43926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hape 1446"/>
          <p:cNvSpPr/>
          <p:nvPr/>
        </p:nvSpPr>
        <p:spPr>
          <a:xfrm>
            <a:off x="0" y="4437063"/>
            <a:ext cx="4787900" cy="2160587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BBFF83"/>
              </a:gs>
              <a:gs pos="35000">
                <a:srgbClr val="CCFFA3"/>
              </a:gs>
              <a:gs pos="100000">
                <a:srgbClr val="EAFFD7"/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/>
          <a:lstStyle/>
          <a:p>
            <a:pPr algn="ctr">
              <a:buSzPct val="25000"/>
              <a:defRPr/>
            </a:pPr>
            <a:r>
              <a:rPr lang="ru-RU" sz="2400" b="1" i="1">
                <a:solidFill>
                  <a:srgbClr val="4208E6"/>
                </a:solidFill>
                <a:sym typeface="Georgia" pitchFamily="18" charset="0"/>
              </a:rPr>
              <a:t>Мой девиз : «Зажигает только тот, который сам горит!»</a:t>
            </a:r>
            <a:endParaRPr lang="en-US" sz="2400" b="1" i="1">
              <a:solidFill>
                <a:srgbClr val="4208E6"/>
              </a:solidFill>
              <a:sym typeface="Georgia" pitchFamily="18" charset="0"/>
            </a:endParaRPr>
          </a:p>
          <a:p>
            <a:pPr algn="ctr">
              <a:buSzPct val="25000"/>
              <a:defRPr/>
            </a:pPr>
            <a:endParaRPr lang="en-US" sz="1800">
              <a:solidFill>
                <a:srgbClr val="4208E6"/>
              </a:solidFill>
            </a:endParaRPr>
          </a:p>
        </p:txBody>
      </p:sp>
      <p:sp>
        <p:nvSpPr>
          <p:cNvPr id="84999" name="Shape 1445"/>
          <p:cNvSpPr>
            <a:spLocks noChangeArrowheads="1"/>
          </p:cNvSpPr>
          <p:nvPr/>
        </p:nvSpPr>
        <p:spPr bwMode="auto">
          <a:xfrm>
            <a:off x="0" y="0"/>
            <a:ext cx="85566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2400" b="1" i="1">
              <a:solidFill>
                <a:srgbClr val="4208E6"/>
              </a:solidFill>
              <a:latin typeface="Times New Roman" pitchFamily="18" charset="0"/>
              <a:cs typeface="Times New Roman" pitchFamily="18" charset="0"/>
              <a:sym typeface="Georgia" pitchFamily="18" charset="0"/>
            </a:endParaRPr>
          </a:p>
        </p:txBody>
      </p:sp>
      <p:pic>
        <p:nvPicPr>
          <p:cNvPr id="126979" name="Picture 3" descr="C:\Users\Admin\Desktop\ФОТО ГРАНТ\IMG_20130409_1054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935"/>
            <a:ext cx="4609082" cy="38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СИСТЕМА УПРАЖНЕНИЙ, РАЗВИВАЮЩИХ </a:t>
            </a:r>
            <a:br>
              <a:rPr lang="ru-RU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ИНТЕЛЛЕКТУАЛЬНУЮ ДЕЯТЕЛЬНОСТЬ </a:t>
            </a:r>
            <a:br>
              <a:rPr lang="ru-RU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ШКОЛЬНИКА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323503" y="1196975"/>
            <a:ext cx="8531362" cy="5311775"/>
            <a:chOff x="4361" y="1798"/>
            <a:chExt cx="11419" cy="1673"/>
          </a:xfrm>
        </p:grpSpPr>
        <p:cxnSp>
          <p:nvCxnSpPr>
            <p:cNvPr id="124933" name="_s124933"/>
            <p:cNvCxnSpPr>
              <a:cxnSpLocks noChangeShapeType="1"/>
              <a:stCxn id="8" idx="6"/>
              <a:endCxn id="3" idx="2"/>
            </p:cNvCxnSpPr>
            <p:nvPr/>
          </p:nvCxnSpPr>
          <p:spPr bwMode="auto">
            <a:xfrm rot="5400000" flipH="1">
              <a:off x="11984" y="472"/>
              <a:ext cx="198" cy="4360"/>
            </a:xfrm>
            <a:prstGeom prst="bentConnector3">
              <a:avLst>
                <a:gd name="adj1" fmla="val 1822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34" name="_s124934"/>
            <p:cNvCxnSpPr>
              <a:cxnSpLocks noChangeShapeType="1"/>
              <a:stCxn id="7" idx="6"/>
              <a:endCxn id="3" idx="2"/>
            </p:cNvCxnSpPr>
            <p:nvPr/>
          </p:nvCxnSpPr>
          <p:spPr bwMode="auto">
            <a:xfrm rot="16200000" flipH="1" flipV="1">
              <a:off x="11689" y="148"/>
              <a:ext cx="619" cy="4192"/>
            </a:xfrm>
            <a:prstGeom prst="bentConnector5">
              <a:avLst>
                <a:gd name="adj1" fmla="val -5815"/>
                <a:gd name="adj2" fmla="val 46023"/>
                <a:gd name="adj3" fmla="val 1116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35" name="_s124935"/>
            <p:cNvCxnSpPr>
              <a:cxnSpLocks noChangeShapeType="1"/>
            </p:cNvCxnSpPr>
            <p:nvPr/>
          </p:nvCxnSpPr>
          <p:spPr bwMode="auto">
            <a:xfrm rot="5400000" flipH="1">
              <a:off x="9833" y="2550"/>
              <a:ext cx="325" cy="58"/>
            </a:xfrm>
            <a:prstGeom prst="bentConnector3">
              <a:avLst>
                <a:gd name="adj1" fmla="val 136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36" name="_s124936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rot="16200000">
              <a:off x="7887" y="734"/>
              <a:ext cx="198" cy="3835"/>
            </a:xfrm>
            <a:prstGeom prst="bentConnector3">
              <a:avLst>
                <a:gd name="adj1" fmla="val 1822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37" name="_s124937"/>
            <p:cNvCxnSpPr>
              <a:cxnSpLocks noChangeShapeType="1"/>
            </p:cNvCxnSpPr>
            <p:nvPr/>
          </p:nvCxnSpPr>
          <p:spPr bwMode="auto">
            <a:xfrm rot="16200000">
              <a:off x="7285" y="85"/>
              <a:ext cx="325" cy="4981"/>
            </a:xfrm>
            <a:prstGeom prst="bentConnector3">
              <a:avLst>
                <a:gd name="adj1" fmla="val 136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24938"/>
            <p:cNvSpPr>
              <a:spLocks noChangeArrowheads="1"/>
            </p:cNvSpPr>
            <p:nvPr/>
          </p:nvSpPr>
          <p:spPr bwMode="auto">
            <a:xfrm>
              <a:off x="8023" y="1798"/>
              <a:ext cx="3758" cy="755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300" b="1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Arial Narrow" pitchFamily="34" charset="0"/>
                  <a:cs typeface="Arial" pitchFamily="34" charset="0"/>
                </a:rPr>
                <a:t>Логические задачи</a:t>
              </a:r>
            </a:p>
          </p:txBody>
        </p:sp>
        <p:sp>
          <p:nvSpPr>
            <p:cNvPr id="4" name="_s124939"/>
            <p:cNvSpPr>
              <a:spLocks noChangeArrowheads="1"/>
            </p:cNvSpPr>
            <p:nvPr/>
          </p:nvSpPr>
          <p:spPr bwMode="auto">
            <a:xfrm>
              <a:off x="4361" y="1912"/>
              <a:ext cx="3086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9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ru-RU" altLang="ru-RU" sz="2000" b="1" i="1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Arial Narrow" pitchFamily="34" charset="0"/>
                  <a:cs typeface="Arial" pitchFamily="34" charset="0"/>
                </a:rPr>
                <a:t>Анаграммы</a:t>
              </a:r>
            </a:p>
          </p:txBody>
        </p:sp>
        <p:sp>
          <p:nvSpPr>
            <p:cNvPr id="5" name="_s124940"/>
            <p:cNvSpPr>
              <a:spLocks noChangeArrowheads="1"/>
            </p:cNvSpPr>
            <p:nvPr/>
          </p:nvSpPr>
          <p:spPr bwMode="auto">
            <a:xfrm>
              <a:off x="4457" y="2751"/>
              <a:ext cx="3221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Arial Narrow" pitchFamily="34" charset="0"/>
                  <a:cs typeface="Arial" pitchFamily="34" charset="0"/>
                </a:rPr>
                <a:t>Частично-поисковые задачи</a:t>
              </a: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_s124941"/>
            <p:cNvSpPr>
              <a:spLocks noChangeArrowheads="1"/>
            </p:cNvSpPr>
            <p:nvPr/>
          </p:nvSpPr>
          <p:spPr bwMode="auto">
            <a:xfrm>
              <a:off x="8409" y="2751"/>
              <a:ext cx="3568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1" u="none" strike="noStrike" cap="none" normalizeH="0" baseline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Arial Narrow" pitchFamily="34" charset="0"/>
                  <a:cs typeface="Arial" pitchFamily="34" charset="0"/>
                </a:rPr>
                <a:t>Философские задачи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_s124942"/>
            <p:cNvSpPr>
              <a:spLocks noChangeArrowheads="1"/>
            </p:cNvSpPr>
            <p:nvPr/>
          </p:nvSpPr>
          <p:spPr bwMode="auto">
            <a:xfrm>
              <a:off x="12553" y="1934"/>
              <a:ext cx="3085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1" u="none" strike="noStrike" cap="none" normalizeH="0" baseline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Arial Narrow" pitchFamily="34" charset="0"/>
                  <a:cs typeface="Arial" pitchFamily="34" charset="0"/>
                </a:rPr>
                <a:t>Развивающие каноны</a:t>
              </a:r>
            </a:p>
          </p:txBody>
        </p:sp>
        <p:sp>
          <p:nvSpPr>
            <p:cNvPr id="8" name="_s124943"/>
            <p:cNvSpPr>
              <a:spLocks noChangeArrowheads="1"/>
            </p:cNvSpPr>
            <p:nvPr/>
          </p:nvSpPr>
          <p:spPr bwMode="auto">
            <a:xfrm>
              <a:off x="12746" y="2751"/>
              <a:ext cx="3034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1" u="none" strike="noStrike" cap="none" normalizeH="0" baseline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Arial Narrow" pitchFamily="34" charset="0"/>
                  <a:cs typeface="Arial" pitchFamily="34" charset="0"/>
                </a:rPr>
                <a:t>Графические задачи</a:t>
              </a:r>
              <a:endPara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24945" name="Text Box 18"/>
          <p:cNvSpPr txBox="1">
            <a:spLocks/>
          </p:cNvSpPr>
          <p:nvPr/>
        </p:nvSpPr>
        <p:spPr bwMode="auto">
          <a:xfrm>
            <a:off x="250825" y="188913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В СВОЕЙ РАБОТЕ Я ИСПОЛЬЗУЮ: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762000"/>
            <a:ext cx="9144000" cy="5746750"/>
            <a:chOff x="3928" y="1661"/>
            <a:chExt cx="12239" cy="1810"/>
          </a:xfrm>
        </p:grpSpPr>
        <p:cxnSp>
          <p:nvCxnSpPr>
            <p:cNvPr id="123927" name="_s123927"/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 rot="16200000" flipH="1" flipV="1">
              <a:off x="6917" y="504"/>
              <a:ext cx="914" cy="3275"/>
            </a:xfrm>
            <a:prstGeom prst="bentConnector5">
              <a:avLst>
                <a:gd name="adj1" fmla="val -3940"/>
                <a:gd name="adj2" fmla="val 43412"/>
                <a:gd name="adj3" fmla="val 107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925" name="_s123925"/>
            <p:cNvCxnSpPr>
              <a:cxnSpLocks noChangeShapeType="1"/>
              <a:stCxn id="9" idx="6"/>
              <a:endCxn id="3" idx="2"/>
            </p:cNvCxnSpPr>
            <p:nvPr/>
          </p:nvCxnSpPr>
          <p:spPr bwMode="auto">
            <a:xfrm rot="5400000" flipV="1">
              <a:off x="8555" y="-930"/>
              <a:ext cx="551" cy="6190"/>
            </a:xfrm>
            <a:prstGeom prst="bentConnector5">
              <a:avLst>
                <a:gd name="adj1" fmla="val -6532"/>
                <a:gd name="adj2" fmla="val 52491"/>
                <a:gd name="adj3" fmla="val 113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923" name="_s123923"/>
            <p:cNvCxnSpPr>
              <a:cxnSpLocks noChangeShapeType="1"/>
              <a:stCxn id="8" idx="4"/>
              <a:endCxn id="3" idx="2"/>
            </p:cNvCxnSpPr>
            <p:nvPr/>
          </p:nvCxnSpPr>
          <p:spPr bwMode="auto">
            <a:xfrm rot="10800000" flipV="1">
              <a:off x="11926" y="2244"/>
              <a:ext cx="1498" cy="196"/>
            </a:xfrm>
            <a:prstGeom prst="bentConnector4">
              <a:avLst>
                <a:gd name="adj1" fmla="val 144"/>
                <a:gd name="adj2" fmla="val 13673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910" name="_s123910"/>
            <p:cNvCxnSpPr>
              <a:cxnSpLocks noChangeShapeType="1"/>
              <a:stCxn id="6" idx="6"/>
              <a:endCxn id="3" idx="2"/>
            </p:cNvCxnSpPr>
            <p:nvPr/>
          </p:nvCxnSpPr>
          <p:spPr bwMode="auto">
            <a:xfrm rot="5400000" flipH="1">
              <a:off x="13241" y="1125"/>
              <a:ext cx="311" cy="2941"/>
            </a:xfrm>
            <a:prstGeom prst="bentConnector3">
              <a:avLst>
                <a:gd name="adj1" fmla="val 115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912" name="_s123912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rot="16200000">
              <a:off x="10036" y="862"/>
              <a:ext cx="311" cy="3468"/>
            </a:xfrm>
            <a:prstGeom prst="bentConnector3">
              <a:avLst>
                <a:gd name="adj1" fmla="val 115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913" name="_s123913"/>
            <p:cNvCxnSpPr>
              <a:cxnSpLocks noChangeShapeType="1"/>
            </p:cNvCxnSpPr>
            <p:nvPr/>
          </p:nvCxnSpPr>
          <p:spPr bwMode="auto">
            <a:xfrm rot="16200000">
              <a:off x="7285" y="85"/>
              <a:ext cx="325" cy="4981"/>
            </a:xfrm>
            <a:prstGeom prst="bentConnector3">
              <a:avLst>
                <a:gd name="adj1" fmla="val 1365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23914"/>
            <p:cNvSpPr>
              <a:spLocks noChangeArrowheads="1"/>
            </p:cNvSpPr>
            <p:nvPr/>
          </p:nvSpPr>
          <p:spPr bwMode="auto">
            <a:xfrm>
              <a:off x="10432" y="1685"/>
              <a:ext cx="2988" cy="755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Arial" pitchFamily="34" charset="0"/>
                  <a:cs typeface="Arial" pitchFamily="34" charset="0"/>
                </a:rPr>
                <a:t>здоровье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Arial" pitchFamily="34" charset="0"/>
                  <a:cs typeface="Arial" pitchFamily="34" charset="0"/>
                </a:rPr>
                <a:t>сберегающие технологии</a:t>
              </a:r>
              <a:endPara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_s123915"/>
            <p:cNvSpPr>
              <a:spLocks noChangeArrowheads="1"/>
            </p:cNvSpPr>
            <p:nvPr/>
          </p:nvSpPr>
          <p:spPr bwMode="auto">
            <a:xfrm>
              <a:off x="3928" y="2751"/>
              <a:ext cx="2745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ru-RU" altLang="ru-RU" sz="1600" b="1" i="1" u="none" strike="noStrike" cap="none" normalizeH="0" baseline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Arial" pitchFamily="34" charset="0"/>
                  <a:cs typeface="Arial" pitchFamily="34" charset="0"/>
                </a:rPr>
                <a:t>развивающее обучение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900" b="1" i="1" u="none" strike="noStrike" cap="none" normalizeH="0" baseline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_s123916"/>
            <p:cNvSpPr>
              <a:spLocks noChangeArrowheads="1"/>
            </p:cNvSpPr>
            <p:nvPr/>
          </p:nvSpPr>
          <p:spPr bwMode="auto">
            <a:xfrm>
              <a:off x="7060" y="2751"/>
              <a:ext cx="2796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ru-RU" altLang="ru-RU" sz="1800" b="1" i="1" u="none" strike="noStrike" cap="none" normalizeH="0" baseline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Arial" pitchFamily="34" charset="0"/>
                  <a:cs typeface="Arial" pitchFamily="34" charset="0"/>
                </a:rPr>
                <a:t>проблемное обучение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700" b="0" i="0" u="none" strike="noStrike" cap="none" normalizeH="0" baseline="0" smtClean="0">
                <a:ln>
                  <a:noFill/>
                </a:ln>
                <a:solidFill>
                  <a:srgbClr val="6600CC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_s123918"/>
            <p:cNvSpPr>
              <a:spLocks noChangeArrowheads="1"/>
            </p:cNvSpPr>
            <p:nvPr/>
          </p:nvSpPr>
          <p:spPr bwMode="auto">
            <a:xfrm>
              <a:off x="13564" y="2751"/>
              <a:ext cx="2603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1" u="none" strike="noStrike" cap="none" normalizeH="0" baseline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Arial" pitchFamily="34" charset="0"/>
                  <a:cs typeface="Arial" pitchFamily="34" charset="0"/>
                </a:rPr>
                <a:t>игровые     технологии</a:t>
              </a: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10241" y="2751"/>
              <a:ext cx="3085" cy="72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1" u="none" strike="noStrike" cap="none" normalizeH="0" baseline="0" smtClean="0">
                  <a:ln>
                    <a:noFill/>
                  </a:ln>
                  <a:solidFill>
                    <a:srgbClr val="3333FF"/>
                  </a:solidFill>
                  <a:effectLst/>
                  <a:latin typeface="Arial" pitchFamily="34" charset="0"/>
                  <a:cs typeface="Arial" pitchFamily="34" charset="0"/>
                </a:rPr>
                <a:t>личностно-ориентированное обучение</a:t>
              </a:r>
            </a:p>
          </p:txBody>
        </p:sp>
        <p:sp>
          <p:nvSpPr>
            <p:cNvPr id="8" name="_s123922"/>
            <p:cNvSpPr>
              <a:spLocks noChangeArrowheads="1"/>
            </p:cNvSpPr>
            <p:nvPr/>
          </p:nvSpPr>
          <p:spPr bwMode="auto">
            <a:xfrm>
              <a:off x="13424" y="1889"/>
              <a:ext cx="2743" cy="7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18900000" scaled="1"/>
            </a:gra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4208E6"/>
                  </a:solidFill>
                  <a:effectLst/>
                  <a:latin typeface="Arial" pitchFamily="34" charset="0"/>
                  <a:cs typeface="Arial" pitchFamily="34" charset="0"/>
                  <a:sym typeface="Arial" pitchFamily="34" charset="0"/>
                </a:rPr>
                <a:t>портфолио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4208E6"/>
                  </a:solidFill>
                  <a:effectLst/>
                  <a:latin typeface="Arial" pitchFamily="34" charset="0"/>
                  <a:cs typeface="Arial" pitchFamily="34" charset="0"/>
                  <a:sym typeface="Arial" pitchFamily="34" charset="0"/>
                </a:rPr>
                <a:t>учащихся</a:t>
              </a:r>
            </a:p>
          </p:txBody>
        </p:sp>
        <p:sp>
          <p:nvSpPr>
            <p:cNvPr id="9" name="_s123924"/>
            <p:cNvSpPr>
              <a:spLocks noChangeArrowheads="1"/>
            </p:cNvSpPr>
            <p:nvPr/>
          </p:nvSpPr>
          <p:spPr bwMode="auto">
            <a:xfrm>
              <a:off x="3928" y="1889"/>
              <a:ext cx="3614" cy="710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smtClean="0">
                  <a:ln>
                    <a:noFill/>
                  </a:ln>
                  <a:solidFill>
                    <a:srgbClr val="4208E6"/>
                  </a:solidFill>
                  <a:effectLst/>
                  <a:latin typeface="Arial" pitchFamily="34" charset="0"/>
                  <a:cs typeface="Arial" pitchFamily="34" charset="0"/>
                  <a:sym typeface="Arial" pitchFamily="34" charset="0"/>
                </a:rPr>
                <a:t>дифференцированное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1" i="0" u="none" strike="noStrike" cap="none" normalizeH="0" baseline="0" smtClean="0">
                  <a:ln>
                    <a:noFill/>
                  </a:ln>
                  <a:solidFill>
                    <a:srgbClr val="4208E6"/>
                  </a:solidFill>
                  <a:effectLst/>
                  <a:latin typeface="Arial" pitchFamily="34" charset="0"/>
                  <a:cs typeface="Arial" pitchFamily="34" charset="0"/>
                  <a:sym typeface="Arial" pitchFamily="34" charset="0"/>
                </a:rPr>
                <a:t>обучение</a:t>
              </a:r>
            </a:p>
          </p:txBody>
        </p:sp>
        <p:sp>
          <p:nvSpPr>
            <p:cNvPr id="10" name="_s123926"/>
            <p:cNvSpPr>
              <a:spLocks noChangeArrowheads="1"/>
            </p:cNvSpPr>
            <p:nvPr/>
          </p:nvSpPr>
          <p:spPr bwMode="auto">
            <a:xfrm>
              <a:off x="7638" y="1685"/>
              <a:ext cx="2743" cy="77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31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1" u="none" strike="noStrike" cap="none" normalizeH="0" baseline="0" smtClean="0">
                  <a:ln>
                    <a:noFill/>
                  </a:ln>
                  <a:solidFill>
                    <a:srgbClr val="4208E6"/>
                  </a:solidFill>
                  <a:effectLst/>
                  <a:latin typeface="Arial" pitchFamily="34" charset="0"/>
                  <a:cs typeface="Arial" pitchFamily="34" charset="0"/>
                  <a:sym typeface="Arial" pitchFamily="34" charset="0"/>
                </a:rPr>
                <a:t>ИКТ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947</Words>
  <Application>Microsoft Office PowerPoint</Application>
  <PresentationFormat>Экран (4:3)</PresentationFormat>
  <Paragraphs>204</Paragraphs>
  <Slides>63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Оформление по умолчанию</vt:lpstr>
      <vt:lpstr>Презентация PowerPoint</vt:lpstr>
      <vt:lpstr>Гагиева Ляна  Аршаковна учитель осетинского  языка и литературы</vt:lpstr>
      <vt:lpstr>Презентация PowerPoint</vt:lpstr>
      <vt:lpstr>Презентация PowerPoint</vt:lpstr>
      <vt:lpstr>Я - учитель</vt:lpstr>
      <vt:lpstr>Презентация PowerPoint</vt:lpstr>
      <vt:lpstr>Презентация PowerPoint</vt:lpstr>
      <vt:lpstr>СИСТЕМА УПРАЖНЕНИЙ, РАЗВИВАЮЩИХ  ИНТЕЛЛЕКТУАЛЬНУЮ ДЕЯТЕЛЬНОСТЬ   ШКОЛЬНИКА</vt:lpstr>
      <vt:lpstr>В СВОЕЙ РАБОТЕ Я ИСПОЛЬЗУЮ: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Республиканский семинар для учителей осетинского языка и литературы</vt:lpstr>
      <vt:lpstr>Учитель осетинской словесности-2013</vt:lpstr>
      <vt:lpstr>Всероссийский мастер-класс учителей родных, включая русский, языков -2013 г. </vt:lpstr>
      <vt:lpstr>VII республиканский конкурс «Лучшая методическая копилка» 2017 г. </vt:lpstr>
      <vt:lpstr>Презентация PowerPoint</vt:lpstr>
      <vt:lpstr>Конкурс среди учащихся на лучшее авторское стихотворение</vt:lpstr>
      <vt:lpstr>«Ступень в науку»</vt:lpstr>
      <vt:lpstr>Презентация PowerPoint</vt:lpstr>
      <vt:lpstr>«Колиевские чтения»</vt:lpstr>
      <vt:lpstr>«Шегреновские чтения»</vt:lpstr>
      <vt:lpstr>СОГУ «Дни науки»</vt:lpstr>
      <vt:lpstr>Презентация PowerPoint</vt:lpstr>
      <vt:lpstr>Успехи учащихся</vt:lpstr>
      <vt:lpstr>Успехи учащихся</vt:lpstr>
      <vt:lpstr>Успехи учащихся</vt:lpstr>
      <vt:lpstr>          ПОБЕДИТЕЛИ И  ПРИЗЁРЫ РЕСПУБЛИКАНСКОЙ ОЛИМПИАДЫ</vt:lpstr>
      <vt:lpstr>Победители олимпиад</vt:lpstr>
      <vt:lpstr>В гостях у ветеранов Труда</vt:lpstr>
      <vt:lpstr>В гостях у ветеранов ВОВ </vt:lpstr>
      <vt:lpstr>70 лет Великой Победы</vt:lpstr>
      <vt:lpstr>Встреча с участниками ВОВ</vt:lpstr>
      <vt:lpstr>Юбилей А.С. Пушкина</vt:lpstr>
      <vt:lpstr>День рождения К.Л.Хетагурова</vt:lpstr>
      <vt:lpstr>Музей К.Л. Хетагурова</vt:lpstr>
      <vt:lpstr>Национальный музей. Выставка картин Азанбека Джанаева</vt:lpstr>
      <vt:lpstr>Музей истории Владикавказа</vt:lpstr>
      <vt:lpstr>Музей истории МВД</vt:lpstr>
      <vt:lpstr>Мемориал Славы</vt:lpstr>
      <vt:lpstr>Куртатинское ущелье</vt:lpstr>
      <vt:lpstr>Экскурсия по местам боевой Славы</vt:lpstr>
      <vt:lpstr>Санкт-Петербург   21.03.17  - 25.03.17  </vt:lpstr>
      <vt:lpstr>День пожилого человека</vt:lpstr>
      <vt:lpstr>Акция «Посади дерево»</vt:lpstr>
      <vt:lpstr>Презентация PowerPoint</vt:lpstr>
      <vt:lpstr>Презентация PowerPoint</vt:lpstr>
      <vt:lpstr>Мои достижения</vt:lpstr>
      <vt:lpstr>Мои достижения</vt:lpstr>
      <vt:lpstr>Мои достижения</vt:lpstr>
      <vt:lpstr>СМИ обо мне</vt:lpstr>
      <vt:lpstr>Большой этнографический диктант</vt:lpstr>
      <vt:lpstr>Урок-встреча с осетинкой Ж. Пухаты, проживающей в Турции</vt:lpstr>
      <vt:lpstr>Мастер-классы</vt:lpstr>
      <vt:lpstr>Мастер-класс в Нальчике</vt:lpstr>
      <vt:lpstr>Проверка олимпиадных работ</vt:lpstr>
      <vt:lpstr>Член жюри в Республиканском  конкурсе  «Учитель осетинской словесности»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216</cp:revision>
  <dcterms:modified xsi:type="dcterms:W3CDTF">2019-05-15T16:49:49Z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9188363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